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71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_rels/notesSlide170.xml.rels" ContentType="application/vnd.openxmlformats-package.relationships+xml"/>
  <Override PartName="/ppt/notesSlides/_rels/notesSlide165.xml.rels" ContentType="application/vnd.openxmlformats-package.relationships+xml"/>
  <Override PartName="/ppt/notesSlides/_rels/notesSlide162.xml.rels" ContentType="application/vnd.openxmlformats-package.relationships+xml"/>
  <Override PartName="/ppt/notesSlides/_rels/notesSlide167.xml.rels" ContentType="application/vnd.openxmlformats-package.relationships+xml"/>
  <Override PartName="/ppt/notesSlides/_rels/notesSlide156.xml.rels" ContentType="application/vnd.openxmlformats-package.relationships+xml"/>
  <Override PartName="/ppt/notesSlides/_rels/notesSlide147.xml.rels" ContentType="application/vnd.openxmlformats-package.relationships+xml"/>
  <Override PartName="/ppt/notesSlides/_rels/notesSlide145.xml.rels" ContentType="application/vnd.openxmlformats-package.relationships+xml"/>
  <Override PartName="/ppt/notesSlides/_rels/notesSlide144.xml.rels" ContentType="application/vnd.openxmlformats-package.relationships+xml"/>
  <Override PartName="/ppt/notesSlides/_rels/notesSlide143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58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60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6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6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34.xml.rels" ContentType="application/vnd.openxmlformats-package.relationships+xml"/>
  <Override PartName="/ppt/notesSlides/_rels/notesSlide16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69.xml.rels" ContentType="application/vnd.openxmlformats-package.relationships+xml"/>
  <Override PartName="/ppt/notesSlides/_rels/notesSlide1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42.xml.rels" ContentType="application/vnd.openxmlformats-package.relationships+xml"/>
  <Override PartName="/ppt/notesSlides/_rels/notesSlide15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57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135.xml.rels" ContentType="application/vnd.openxmlformats-package.relationships+xml"/>
  <Override PartName="/ppt/notesSlides/_rels/notesSlide171.xml.rels" ContentType="application/vnd.openxmlformats-package.relationships+xml"/>
  <Override PartName="/ppt/notesSlides/_rels/notesSlide137.xml.rels" ContentType="application/vnd.openxmlformats-package.relationships+xml"/>
  <Override PartName="/ppt/notesSlides/notesSlide16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174.xml" ContentType="application/vnd.openxmlformats-officedocument.presentationml.slide+xml"/>
  <Override PartName="/ppt/slides/slide173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166.xml" ContentType="application/vnd.openxmlformats-officedocument.presentationml.slide+xml"/>
  <Override PartName="/ppt/slides/slide165.xml" ContentType="application/vnd.openxmlformats-officedocument.presentationml.slide+xml"/>
  <Override PartName="/ppt/slides/slide164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58.xml" ContentType="application/vnd.openxmlformats-officedocument.presentationml.slide+xml"/>
  <Override PartName="/ppt/slides/slide157.xml" ContentType="application/vnd.openxmlformats-officedocument.presentationml.slide+xml"/>
  <Override PartName="/ppt/slides/slide156.xml" ContentType="application/vnd.openxmlformats-officedocument.presentationml.slide+xml"/>
  <Override PartName="/ppt/slides/slide155.xml" ContentType="application/vnd.openxmlformats-officedocument.presentationml.slide+xml"/>
  <Override PartName="/ppt/slides/slide154.xml" ContentType="application/vnd.openxmlformats-officedocument.presentationml.slide+xml"/>
  <Override PartName="/ppt/slides/slide153.xml" ContentType="application/vnd.openxmlformats-officedocument.presentationml.slide+xml"/>
  <Override PartName="/ppt/slides/slide152.xml" ContentType="application/vnd.openxmlformats-officedocument.presentationml.slide+xml"/>
  <Override PartName="/ppt/slides/slide151.xml" ContentType="application/vnd.openxmlformats-officedocument.presentationml.slide+xml"/>
  <Override PartName="/ppt/slides/slide150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35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25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34.xml" ContentType="application/vnd.openxmlformats-officedocument.presentationml.slide+xml"/>
  <Override PartName="/ppt/slides/slide99.xml" ContentType="application/vnd.openxmlformats-officedocument.presentationml.slide+xml"/>
  <Override PartName="/ppt/slides/slide133.xml" ContentType="application/vnd.openxmlformats-officedocument.presentationml.slide+xml"/>
  <Override PartName="/ppt/slides/slide98.xml" ContentType="application/vnd.openxmlformats-officedocument.presentationml.slide+xml"/>
  <Override PartName="/ppt/slides/slide132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139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129.xml" ContentType="application/vnd.openxmlformats-officedocument.presentationml.slide+xml"/>
  <Override PartName="/ppt/slides/slide30.xml" ContentType="application/vnd.openxmlformats-officedocument.presentationml.slide+xml"/>
  <Override PartName="/ppt/slides/slide124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72.xml.rels" ContentType="application/vnd.openxmlformats-package.relationships+xml"/>
  <Override PartName="/ppt/slides/_rels/slide171.xml.rels" ContentType="application/vnd.openxmlformats-package.relationships+xml"/>
  <Override PartName="/ppt/slides/_rels/slide170.xml.rels" ContentType="application/vnd.openxmlformats-package.relationships+xml"/>
  <Override PartName="/ppt/slides/_rels/slide160.xml.rels" ContentType="application/vnd.openxmlformats-package.relationships+xml"/>
  <Override PartName="/ppt/slides/_rels/slide156.xml.rels" ContentType="application/vnd.openxmlformats-package.relationships+xml"/>
  <Override PartName="/ppt/slides/_rels/slide155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22.xml.rels" ContentType="application/vnd.openxmlformats-package.relationships+xml"/>
  <Override PartName="/ppt/slides/_rels/slide121.xml.rels" ContentType="application/vnd.openxmlformats-package.relationships+xml"/>
  <Override PartName="/ppt/slides/_rels/slide120.xml.rels" ContentType="application/vnd.openxmlformats-package.relationships+xml"/>
  <Override PartName="/ppt/slides/_rels/slide104.xml.rels" ContentType="application/vnd.openxmlformats-package.relationships+xml"/>
  <Override PartName="/ppt/slides/_rels/slide136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142.xml.rels" ContentType="application/vnd.openxmlformats-package.relationships+xml"/>
  <Override PartName="/ppt/slides/_rels/slide128.xml.rels" ContentType="application/vnd.openxmlformats-package.relationships+xml"/>
  <Override PartName="/ppt/slides/_rels/slide38.xml.rels" ContentType="application/vnd.openxmlformats-package.relationships+xml"/>
  <Override PartName="/ppt/slides/_rels/slide127.xml.rels" ContentType="application/vnd.openxmlformats-package.relationships+xml"/>
  <Override PartName="/ppt/slides/_rels/slide37.xml.rels" ContentType="application/vnd.openxmlformats-package.relationships+xml"/>
  <Override PartName="/ppt/slides/_rels/slide148.xml.rels" ContentType="application/vnd.openxmlformats-package.relationships+xml"/>
  <Override PartName="/ppt/slides/_rels/slide95.xml.rels" ContentType="application/vnd.openxmlformats-package.relationships+xml"/>
  <Override PartName="/ppt/slides/_rels/slide126.xml.rels" ContentType="application/vnd.openxmlformats-package.relationships+xml"/>
  <Override PartName="/ppt/slides/_rels/slide36.xml.rels" ContentType="application/vnd.openxmlformats-package.relationships+xml"/>
  <Override PartName="/ppt/slides/_rels/slide147.xml.rels" ContentType="application/vnd.openxmlformats-package.relationships+xml"/>
  <Override PartName="/ppt/slides/_rels/slide94.xml.rels" ContentType="application/vnd.openxmlformats-package.relationships+xml"/>
  <Override PartName="/ppt/slides/_rels/slide125.xml.rels" ContentType="application/vnd.openxmlformats-package.relationships+xml"/>
  <Override PartName="/ppt/slides/_rels/slide35.xml.rels" ContentType="application/vnd.openxmlformats-package.relationships+xml"/>
  <Override PartName="/ppt/slides/_rels/slide146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124.xml.rels" ContentType="application/vnd.openxmlformats-package.relationships+xml"/>
  <Override PartName="/ppt/slides/_rels/slide34.xml.rels" ContentType="application/vnd.openxmlformats-package.relationships+xml"/>
  <Override PartName="/ppt/slides/_rels/slide145.xml.rels" ContentType="application/vnd.openxmlformats-package.relationships+xml"/>
  <Override PartName="/ppt/slides/_rels/slide92.xml.rels" ContentType="application/vnd.openxmlformats-package.relationships+xml"/>
  <Override PartName="/ppt/slides/_rels/slide144.xml.rels" ContentType="application/vnd.openxmlformats-package.relationships+xml"/>
  <Override PartName="/ppt/slides/_rels/slide91.xml.rels" ContentType="application/vnd.openxmlformats-package.relationships+xml"/>
  <Override PartName="/ppt/slides/_rels/slide130.xml.rels" ContentType="application/vnd.openxmlformats-package.relationships+xml"/>
  <Override PartName="/ppt/slides/_rels/slide116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57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114.xml.rels" ContentType="application/vnd.openxmlformats-package.relationships+xml"/>
  <Override PartName="/ppt/slides/_rels/slide24.xml.rels" ContentType="application/vnd.openxmlformats-package.relationships+xml"/>
  <Override PartName="/ppt/slides/_rels/slide135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113.xml.rels" ContentType="application/vnd.openxmlformats-package.relationships+xml"/>
  <Override PartName="/ppt/slides/_rels/slide23.xml.rels" ContentType="application/vnd.openxmlformats-package.relationships+xml"/>
  <Override PartName="/ppt/slides/_rels/slide134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117.xml.rels" ContentType="application/vnd.openxmlformats-package.relationships+xml"/>
  <Override PartName="/ppt/slides/_rels/slide7.xml.rels" ContentType="application/vnd.openxmlformats-package.relationships+xml"/>
  <Override PartName="/ppt/slides/_rels/slide174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141.xml.rels" ContentType="application/vnd.openxmlformats-package.relationships+xml"/>
  <Override PartName="/ppt/slides/_rels/slide51.xml.rels" ContentType="application/vnd.openxmlformats-package.relationships+xml"/>
  <Override PartName="/ppt/slides/_rels/slide115.xml.rels" ContentType="application/vnd.openxmlformats-package.relationships+xml"/>
  <Override PartName="/ppt/slides/_rels/slide25.xml.rels" ContentType="application/vnd.openxmlformats-package.relationships+xml"/>
  <Override PartName="/ppt/slides/_rels/slide158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59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123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143.xml.rels" ContentType="application/vnd.openxmlformats-package.relationships+xml"/>
  <Override PartName="/ppt/slides/_rels/slide12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40.xml.rels" ContentType="application/vnd.openxmlformats-package.relationships+xml"/>
  <Override PartName="/ppt/slides/_rels/slide50.xml.rels" ContentType="application/vnd.openxmlformats-package.relationships+xml"/>
  <Override PartName="/ppt/slides/_rels/slide173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9.xml.rels" ContentType="application/vnd.openxmlformats-package.relationships+xml"/>
  <Override PartName="/ppt/slides/_rels/slide112.xml.rels" ContentType="application/vnd.openxmlformats-package.relationships+xml"/>
  <Override PartName="/ppt/slides/_rels/slide22.xml.rels" ContentType="application/vnd.openxmlformats-package.relationships+xml"/>
  <Override PartName="/ppt/slides/_rels/slide133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67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8.xml.rels" ContentType="application/vnd.openxmlformats-package.relationships+xml"/>
  <Override PartName="/ppt/slides/_rels/slide111.xml.rels" ContentType="application/vnd.openxmlformats-package.relationships+xml"/>
  <Override PartName="/ppt/slides/_rels/slide21.xml.rels" ContentType="application/vnd.openxmlformats-package.relationships+xml"/>
  <Override PartName="/ppt/slides/_rels/slide137.xml.rels" ContentType="application/vnd.openxmlformats-package.relationships+xml"/>
  <Override PartName="/ppt/slides/_rels/slide47.xml.rels" ContentType="application/vnd.openxmlformats-package.relationships+xml"/>
  <Override PartName="/ppt/slides/_rels/slide138.xml.rels" ContentType="application/vnd.openxmlformats-package.relationships+xml"/>
  <Override PartName="/ppt/slides/_rels/slide48.xml.rels" ContentType="application/vnd.openxmlformats-package.relationships+xml"/>
  <Override PartName="/ppt/slides/_rels/slide139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149.xml.rels" ContentType="application/vnd.openxmlformats-package.relationships+xml"/>
  <Override PartName="/ppt/slides/_rels/slide59.xml.rels" ContentType="application/vnd.openxmlformats-package.relationships+xml"/>
  <Override PartName="/ppt/slides/_rels/slide150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151.xml.rels" ContentType="application/vnd.openxmlformats-package.relationships+xml"/>
  <Override PartName="/ppt/slides/_rels/slide61.xml.rels" ContentType="application/vnd.openxmlformats-package.relationships+xml"/>
  <Override PartName="/ppt/slides/_rels/slide152.xml.rels" ContentType="application/vnd.openxmlformats-package.relationships+xml"/>
  <Override PartName="/ppt/slides/_rels/slide62.xml.rels" ContentType="application/vnd.openxmlformats-package.relationships+xml"/>
  <Override PartName="/ppt/slides/_rels/slide153.xml.rels" ContentType="application/vnd.openxmlformats-package.relationships+xml"/>
  <Override PartName="/ppt/slides/_rels/slide63.xml.rels" ContentType="application/vnd.openxmlformats-package.relationships+xml"/>
  <Override PartName="/ppt/slides/_rels/slide154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118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119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161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162.xml.rels" ContentType="application/vnd.openxmlformats-package.relationships+xml"/>
  <Override PartName="/ppt/slides/_rels/slide72.xml.rels" ContentType="application/vnd.openxmlformats-package.relationships+xml"/>
  <Override PartName="/ppt/slides/_rels/slide163.xml.rels" ContentType="application/vnd.openxmlformats-package.relationships+xml"/>
  <Override PartName="/ppt/slides/_rels/slide73.xml.rels" ContentType="application/vnd.openxmlformats-package.relationships+xml"/>
  <Override PartName="/ppt/slides/_rels/slide164.xml.rels" ContentType="application/vnd.openxmlformats-package.relationships+xml"/>
  <Override PartName="/ppt/slides/_rels/slide74.xml.rels" ContentType="application/vnd.openxmlformats-package.relationships+xml"/>
  <Override PartName="/ppt/slides/_rels/slide165.xml.rels" ContentType="application/vnd.openxmlformats-package.relationships+xml"/>
  <Override PartName="/ppt/slides/_rels/slide75.xml.rels" ContentType="application/vnd.openxmlformats-package.relationships+xml"/>
  <Override PartName="/ppt/slides/_rels/slide166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119.xml" ContentType="application/vnd.openxmlformats-officedocument.presentationml.slide+xml"/>
  <Override PartName="/ppt/slides/slide20.xml" ContentType="application/vnd.openxmlformats-officedocument.presentationml.slide+xml"/>
  <Override PartName="/ppt/slides/slide114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49.xml" ContentType="application/vnd.openxmlformats-officedocument.presentationml.slide+xml"/>
  <Override PartName="/ppt/slides/slide50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1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1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111.xml" ContentType="application/vnd.openxmlformats-officedocument.presentationml.slide+xml"/>
  <Override PartName="/ppt/slides/slide76.xml" ContentType="application/vnd.openxmlformats-officedocument.presentationml.slide+xml"/>
  <Override PartName="/ppt/slides/slide112.xml" ContentType="application/vnd.openxmlformats-officedocument.presentationml.slide+xml"/>
  <Override PartName="/ppt/slides/slide77.xml" ContentType="application/vnd.openxmlformats-officedocument.presentationml.slide+xml"/>
  <Override PartName="/ppt/slides/slide113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120.xml" ContentType="application/vnd.openxmlformats-officedocument.presentationml.slide+xml"/>
  <Override PartName="/ppt/slides/slide85.xml" ContentType="application/vnd.openxmlformats-officedocument.presentationml.slide+xml"/>
  <Override PartName="/ppt/slides/slide121.xml" ContentType="application/vnd.openxmlformats-officedocument.presentationml.slide+xml"/>
  <Override PartName="/ppt/slides/slide86.xml" ContentType="application/vnd.openxmlformats-officedocument.presentationml.slide+xml"/>
  <Override PartName="/ppt/slides/slide122.xml" ContentType="application/vnd.openxmlformats-officedocument.presentationml.slide+xml"/>
  <Override PartName="/ppt/slides/slide87.xml" ContentType="application/vnd.openxmlformats-officedocument.presentationml.slide+xml"/>
  <Override PartName="/ppt/slides/slide123.xml" ContentType="application/vnd.openxmlformats-officedocument.presentationml.slide+xml"/>
  <Override PartName="/ppt/slides/slide88.xml" ContentType="application/vnd.openxmlformats-officedocument.presentationml.slide+xml"/>
  <Override PartName="/ppt/slides/slide130.xml" ContentType="application/vnd.openxmlformats-officedocument.presentationml.slide+xml"/>
  <Override PartName="/ppt/slides/slide95.xml" ContentType="application/vnd.openxmlformats-officedocument.presentationml.slide+xml"/>
  <Override PartName="/ppt/slides/slide131.xml" ContentType="application/vnd.openxmlformats-officedocument.presentationml.slide+xml"/>
  <Override PartName="/ppt/slides/slide96.xml" ContentType="application/vnd.openxmlformats-officedocument.presentationml.slide+xml"/>
  <Override PartName="/ppt/_rels/presentation.xml.rels" ContentType="application/vnd.openxmlformats-package.relationships+xml"/>
  <Override PartName="/ppt/media/image51.wmf" ContentType="image/x-wmf"/>
  <Override PartName="/ppt/media/image50.wmf" ContentType="image/x-wmf"/>
  <Override PartName="/ppt/media/image49.wmf" ContentType="image/x-wmf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39.png" ContentType="image/png"/>
  <Override PartName="/ppt/media/image38.png" ContentType="image/png"/>
  <Override PartName="/ppt/media/image22.png" ContentType="image/png"/>
  <Override PartName="/ppt/media/image52.png" ContentType="image/png"/>
  <Override PartName="/ppt/media/image41.wmf" ContentType="image/x-wmf"/>
  <Override PartName="/ppt/media/image2.png" ContentType="image/png"/>
  <Override PartName="/ppt/media/image37.png" ContentType="image/png"/>
  <Override PartName="/ppt/media/image21.png" ContentType="image/png"/>
  <Override PartName="/ppt/media/image1.png" ContentType="image/png"/>
  <Override PartName="/ppt/media/image36.png" ContentType="image/png"/>
  <Override PartName="/ppt/media/image47.wmf" ContentType="image/x-wmf"/>
  <Override PartName="/ppt/media/image8.png" ContentType="image/png"/>
  <Override PartName="/ppt/media/image23.png" ContentType="image/png"/>
  <Override PartName="/ppt/media/image3.png" ContentType="image/png"/>
  <Override PartName="/ppt/media/image42.wmf" ContentType="image/x-wmf"/>
  <Override PartName="/ppt/media/image10.png" ContentType="image/png"/>
  <Override PartName="/ppt/media/image48.wmf" ContentType="image/x-wmf"/>
  <Override PartName="/ppt/media/image9.png" ContentType="image/png"/>
  <Override PartName="/ppt/media/image24.png" ContentType="image/png"/>
  <Override PartName="/ppt/media/image4.png" ContentType="image/png"/>
  <Override PartName="/ppt/media/image43.wmf" ContentType="image/x-wmf"/>
  <Override PartName="/ppt/media/image25.png" ContentType="image/png"/>
  <Override PartName="/ppt/media/image5.png" ContentType="image/png"/>
  <Override PartName="/ppt/media/image44.wmf" ContentType="image/x-wmf"/>
  <Override PartName="/ppt/media/image26.png" ContentType="image/png"/>
  <Override PartName="/ppt/media/image6.png" ContentType="image/png"/>
  <Override PartName="/ppt/media/image45.wmf" ContentType="image/x-wmf"/>
  <Override PartName="/ppt/media/image27.png" ContentType="image/png"/>
  <Override PartName="/ppt/media/image7.png" ContentType="image/png"/>
  <Override PartName="/ppt/media/image46.wmf" ContentType="image/x-wmf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100" Type="http://schemas.openxmlformats.org/officeDocument/2006/relationships/slide" Target="slides/slide96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slide" Target="slides/slide123.xml"/><Relationship Id="rId128" Type="http://schemas.openxmlformats.org/officeDocument/2006/relationships/slide" Target="slides/slide124.xml"/><Relationship Id="rId129" Type="http://schemas.openxmlformats.org/officeDocument/2006/relationships/slide" Target="slides/slide125.xml"/><Relationship Id="rId130" Type="http://schemas.openxmlformats.org/officeDocument/2006/relationships/slide" Target="slides/slide126.xml"/><Relationship Id="rId131" Type="http://schemas.openxmlformats.org/officeDocument/2006/relationships/slide" Target="slides/slide127.xml"/><Relationship Id="rId132" Type="http://schemas.openxmlformats.org/officeDocument/2006/relationships/slide" Target="slides/slide128.xml"/><Relationship Id="rId133" Type="http://schemas.openxmlformats.org/officeDocument/2006/relationships/slide" Target="slides/slide129.xml"/><Relationship Id="rId134" Type="http://schemas.openxmlformats.org/officeDocument/2006/relationships/slide" Target="slides/slide130.xml"/><Relationship Id="rId135" Type="http://schemas.openxmlformats.org/officeDocument/2006/relationships/slide" Target="slides/slide131.xml"/><Relationship Id="rId136" Type="http://schemas.openxmlformats.org/officeDocument/2006/relationships/slide" Target="slides/slide132.xml"/><Relationship Id="rId137" Type="http://schemas.openxmlformats.org/officeDocument/2006/relationships/slide" Target="slides/slide133.xml"/><Relationship Id="rId138" Type="http://schemas.openxmlformats.org/officeDocument/2006/relationships/slide" Target="slides/slide134.xml"/><Relationship Id="rId139" Type="http://schemas.openxmlformats.org/officeDocument/2006/relationships/slide" Target="slides/slide135.xml"/><Relationship Id="rId140" Type="http://schemas.openxmlformats.org/officeDocument/2006/relationships/slide" Target="slides/slide136.xml"/><Relationship Id="rId141" Type="http://schemas.openxmlformats.org/officeDocument/2006/relationships/slide" Target="slides/slide137.xml"/><Relationship Id="rId142" Type="http://schemas.openxmlformats.org/officeDocument/2006/relationships/slide" Target="slides/slide138.xml"/><Relationship Id="rId143" Type="http://schemas.openxmlformats.org/officeDocument/2006/relationships/slide" Target="slides/slide139.xml"/><Relationship Id="rId144" Type="http://schemas.openxmlformats.org/officeDocument/2006/relationships/slide" Target="slides/slide140.xml"/><Relationship Id="rId145" Type="http://schemas.openxmlformats.org/officeDocument/2006/relationships/slide" Target="slides/slide141.xml"/><Relationship Id="rId146" Type="http://schemas.openxmlformats.org/officeDocument/2006/relationships/slide" Target="slides/slide142.xml"/><Relationship Id="rId147" Type="http://schemas.openxmlformats.org/officeDocument/2006/relationships/slide" Target="slides/slide143.xml"/><Relationship Id="rId148" Type="http://schemas.openxmlformats.org/officeDocument/2006/relationships/slide" Target="slides/slide144.xml"/><Relationship Id="rId149" Type="http://schemas.openxmlformats.org/officeDocument/2006/relationships/slide" Target="slides/slide145.xml"/><Relationship Id="rId150" Type="http://schemas.openxmlformats.org/officeDocument/2006/relationships/slide" Target="slides/slide146.xml"/><Relationship Id="rId151" Type="http://schemas.openxmlformats.org/officeDocument/2006/relationships/slide" Target="slides/slide147.xml"/><Relationship Id="rId152" Type="http://schemas.openxmlformats.org/officeDocument/2006/relationships/slide" Target="slides/slide148.xml"/><Relationship Id="rId153" Type="http://schemas.openxmlformats.org/officeDocument/2006/relationships/slide" Target="slides/slide149.xml"/><Relationship Id="rId154" Type="http://schemas.openxmlformats.org/officeDocument/2006/relationships/slide" Target="slides/slide150.xml"/><Relationship Id="rId155" Type="http://schemas.openxmlformats.org/officeDocument/2006/relationships/slide" Target="slides/slide151.xml"/><Relationship Id="rId156" Type="http://schemas.openxmlformats.org/officeDocument/2006/relationships/slide" Target="slides/slide152.xml"/><Relationship Id="rId157" Type="http://schemas.openxmlformats.org/officeDocument/2006/relationships/slide" Target="slides/slide153.xml"/><Relationship Id="rId158" Type="http://schemas.openxmlformats.org/officeDocument/2006/relationships/slide" Target="slides/slide154.xml"/><Relationship Id="rId159" Type="http://schemas.openxmlformats.org/officeDocument/2006/relationships/slide" Target="slides/slide155.xml"/><Relationship Id="rId160" Type="http://schemas.openxmlformats.org/officeDocument/2006/relationships/slide" Target="slides/slide156.xml"/><Relationship Id="rId161" Type="http://schemas.openxmlformats.org/officeDocument/2006/relationships/slide" Target="slides/slide157.xml"/><Relationship Id="rId162" Type="http://schemas.openxmlformats.org/officeDocument/2006/relationships/slide" Target="slides/slide158.xml"/><Relationship Id="rId163" Type="http://schemas.openxmlformats.org/officeDocument/2006/relationships/slide" Target="slides/slide159.xml"/><Relationship Id="rId164" Type="http://schemas.openxmlformats.org/officeDocument/2006/relationships/slide" Target="slides/slide160.xml"/><Relationship Id="rId165" Type="http://schemas.openxmlformats.org/officeDocument/2006/relationships/slide" Target="slides/slide161.xml"/><Relationship Id="rId166" Type="http://schemas.openxmlformats.org/officeDocument/2006/relationships/slide" Target="slides/slide162.xml"/><Relationship Id="rId167" Type="http://schemas.openxmlformats.org/officeDocument/2006/relationships/slide" Target="slides/slide163.xml"/><Relationship Id="rId168" Type="http://schemas.openxmlformats.org/officeDocument/2006/relationships/slide" Target="slides/slide164.xml"/><Relationship Id="rId169" Type="http://schemas.openxmlformats.org/officeDocument/2006/relationships/slide" Target="slides/slide165.xml"/><Relationship Id="rId170" Type="http://schemas.openxmlformats.org/officeDocument/2006/relationships/slide" Target="slides/slide166.xml"/><Relationship Id="rId171" Type="http://schemas.openxmlformats.org/officeDocument/2006/relationships/slide" Target="slides/slide167.xml"/><Relationship Id="rId172" Type="http://schemas.openxmlformats.org/officeDocument/2006/relationships/slide" Target="slides/slide168.xml"/><Relationship Id="rId173" Type="http://schemas.openxmlformats.org/officeDocument/2006/relationships/slide" Target="slides/slide169.xml"/><Relationship Id="rId174" Type="http://schemas.openxmlformats.org/officeDocument/2006/relationships/slide" Target="slides/slide170.xml"/><Relationship Id="rId175" Type="http://schemas.openxmlformats.org/officeDocument/2006/relationships/slide" Target="slides/slide171.xml"/><Relationship Id="rId176" Type="http://schemas.openxmlformats.org/officeDocument/2006/relationships/slide" Target="slides/slide172.xml"/><Relationship Id="rId177" Type="http://schemas.openxmlformats.org/officeDocument/2006/relationships/slide" Target="slides/slide173.xml"/><Relationship Id="rId178" Type="http://schemas.openxmlformats.org/officeDocument/2006/relationships/slide" Target="slides/slide17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73D3368-6F64-4497-B7B5-87E7509F3F00}" type="slidenum">
              <a:rPr b="0" lang="en-CA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CA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4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
</Relationships>
</file>

<file path=ppt/notesSlides/_rels/notesSlide135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
</Relationships>
</file>

<file path=ppt/notesSlides/_rels/notesSlide137.xml.rels><?xml version="1.0" encoding="UTF-8"?>
<Relationships xmlns="http://schemas.openxmlformats.org/package/2006/relationships"><Relationship Id="rId1" Type="http://schemas.openxmlformats.org/officeDocument/2006/relationships/slide" Target="../slides/slide137.xml"/><Relationship Id="rId2" Type="http://schemas.openxmlformats.org/officeDocument/2006/relationships/notesMaster" Target="../notesMasters/notesMaster1.xml"/>
</Relationships>
</file>

<file path=ppt/notesSlides/_rels/notesSlide140.xml.rels><?xml version="1.0" encoding="UTF-8"?>
<Relationships xmlns="http://schemas.openxmlformats.org/package/2006/relationships"><Relationship Id="rId1" Type="http://schemas.openxmlformats.org/officeDocument/2006/relationships/slide" Target="../slides/slide140.xml"/><Relationship Id="rId2" Type="http://schemas.openxmlformats.org/officeDocument/2006/relationships/notesMaster" Target="../notesMasters/notesMaster1.xml"/>
</Relationships>
</file>

<file path=ppt/notesSlides/_rels/notesSlide142.xml.rels><?xml version="1.0" encoding="UTF-8"?>
<Relationships xmlns="http://schemas.openxmlformats.org/package/2006/relationships"><Relationship Id="rId1" Type="http://schemas.openxmlformats.org/officeDocument/2006/relationships/slide" Target="../slides/slide142.xml"/><Relationship Id="rId2" Type="http://schemas.openxmlformats.org/officeDocument/2006/relationships/notesMaster" Target="../notesMasters/notesMaster1.xml"/>
</Relationships>
</file>

<file path=ppt/notesSlides/_rels/notesSlide143.xml.rels><?xml version="1.0" encoding="UTF-8"?>
<Relationships xmlns="http://schemas.openxmlformats.org/package/2006/relationships"><Relationship Id="rId1" Type="http://schemas.openxmlformats.org/officeDocument/2006/relationships/slide" Target="../slides/slide143.xml"/><Relationship Id="rId2" Type="http://schemas.openxmlformats.org/officeDocument/2006/relationships/notesMaster" Target="../notesMasters/notesMaster1.xml"/>
</Relationships>
</file>

<file path=ppt/notesSlides/_rels/notesSlide144.xml.rels><?xml version="1.0" encoding="UTF-8"?>
<Relationships xmlns="http://schemas.openxmlformats.org/package/2006/relationships"><Relationship Id="rId1" Type="http://schemas.openxmlformats.org/officeDocument/2006/relationships/slide" Target="../slides/slide144.xml"/><Relationship Id="rId2" Type="http://schemas.openxmlformats.org/officeDocument/2006/relationships/notesMaster" Target="../notesMasters/notesMaster1.xml"/>
</Relationships>
</file>

<file path=ppt/notesSlides/_rels/notesSlide145.xml.rels><?xml version="1.0" encoding="UTF-8"?>
<Relationships xmlns="http://schemas.openxmlformats.org/package/2006/relationships"><Relationship Id="rId1" Type="http://schemas.openxmlformats.org/officeDocument/2006/relationships/slide" Target="../slides/slide145.xml"/><Relationship Id="rId2" Type="http://schemas.openxmlformats.org/officeDocument/2006/relationships/notesMaster" Target="../notesMasters/notesMaster1.xml"/>
</Relationships>
</file>

<file path=ppt/notesSlides/_rels/notesSlide147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
</Relationships>
</file>

<file path=ppt/notesSlides/_rels/notesSlide151.xml.rels><?xml version="1.0" encoding="UTF-8"?>
<Relationships xmlns="http://schemas.openxmlformats.org/package/2006/relationships"><Relationship Id="rId1" Type="http://schemas.openxmlformats.org/officeDocument/2006/relationships/slide" Target="../slides/slide151.xml"/><Relationship Id="rId2" Type="http://schemas.openxmlformats.org/officeDocument/2006/relationships/notesMaster" Target="../notesMasters/notesMaster1.xml"/>
</Relationships>
</file>

<file path=ppt/notesSlides/_rels/notesSlide156.xml.rels><?xml version="1.0" encoding="UTF-8"?>
<Relationships xmlns="http://schemas.openxmlformats.org/package/2006/relationships"><Relationship Id="rId1" Type="http://schemas.openxmlformats.org/officeDocument/2006/relationships/slide" Target="../slides/slide156.xml"/><Relationship Id="rId2" Type="http://schemas.openxmlformats.org/officeDocument/2006/relationships/notesMaster" Target="../notesMasters/notesMaster1.xml"/>
</Relationships>
</file>

<file path=ppt/notesSlides/_rels/notesSlide157.xml.rels><?xml version="1.0" encoding="UTF-8"?>
<Relationships xmlns="http://schemas.openxmlformats.org/package/2006/relationships"><Relationship Id="rId1" Type="http://schemas.openxmlformats.org/officeDocument/2006/relationships/slide" Target="../slides/slide157.xml"/><Relationship Id="rId2" Type="http://schemas.openxmlformats.org/officeDocument/2006/relationships/notesMaster" Target="../notesMasters/notesMaster1.xml"/>
</Relationships>
</file>

<file path=ppt/notesSlides/_rels/notesSlide158.xml.rels><?xml version="1.0" encoding="UTF-8"?>
<Relationships xmlns="http://schemas.openxmlformats.org/package/2006/relationships"><Relationship Id="rId1" Type="http://schemas.openxmlformats.org/officeDocument/2006/relationships/slide" Target="../slides/slide158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60.xml.rels><?xml version="1.0" encoding="UTF-8"?>
<Relationships xmlns="http://schemas.openxmlformats.org/package/2006/relationships"><Relationship Id="rId1" Type="http://schemas.openxmlformats.org/officeDocument/2006/relationships/slide" Target="../slides/slide160.xml"/><Relationship Id="rId2" Type="http://schemas.openxmlformats.org/officeDocument/2006/relationships/notesMaster" Target="../notesMasters/notesMaster1.xml"/>
</Relationships>
</file>

<file path=ppt/notesSlides/_rels/notesSlide161.xml.rels><?xml version="1.0" encoding="UTF-8"?>
<Relationships xmlns="http://schemas.openxmlformats.org/package/2006/relationships"><Relationship Id="rId1" Type="http://schemas.openxmlformats.org/officeDocument/2006/relationships/slide" Target="../slides/slide161.xml"/><Relationship Id="rId2" Type="http://schemas.openxmlformats.org/officeDocument/2006/relationships/notesMaster" Target="../notesMasters/notesMaster1.xml"/>
</Relationships>
</file>

<file path=ppt/notesSlides/_rels/notesSlide162.xml.rels><?xml version="1.0" encoding="UTF-8"?>
<Relationships xmlns="http://schemas.openxmlformats.org/package/2006/relationships"><Relationship Id="rId1" Type="http://schemas.openxmlformats.org/officeDocument/2006/relationships/slide" Target="../slides/slide162.xml"/><Relationship Id="rId2" Type="http://schemas.openxmlformats.org/officeDocument/2006/relationships/notesMaster" Target="../notesMasters/notesMaster1.xml"/>
</Relationships>
</file>

<file path=ppt/notesSlides/_rels/notesSlide163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
</Relationships>
</file>

<file path=ppt/notesSlides/_rels/notesSlide165.xml.rels><?xml version="1.0" encoding="UTF-8"?>
<Relationships xmlns="http://schemas.openxmlformats.org/package/2006/relationships"><Relationship Id="rId1" Type="http://schemas.openxmlformats.org/officeDocument/2006/relationships/slide" Target="../slides/slide165.xml"/><Relationship Id="rId2" Type="http://schemas.openxmlformats.org/officeDocument/2006/relationships/notesMaster" Target="../notesMasters/notesMaster1.xml"/>
</Relationships>
</file>

<file path=ppt/notesSlides/_rels/notesSlide166.xml.rels><?xml version="1.0" encoding="UTF-8"?>
<Relationships xmlns="http://schemas.openxmlformats.org/package/2006/relationships"><Relationship Id="rId1" Type="http://schemas.openxmlformats.org/officeDocument/2006/relationships/slide" Target="../slides/slide166.xml"/><Relationship Id="rId2" Type="http://schemas.openxmlformats.org/officeDocument/2006/relationships/notesMaster" Target="../notesMasters/notesMaster1.xml"/>
</Relationships>
</file>

<file path=ppt/notesSlides/_rels/notesSlide167.xml.rels><?xml version="1.0" encoding="UTF-8"?>
<Relationships xmlns="http://schemas.openxmlformats.org/package/2006/relationships"><Relationship Id="rId1" Type="http://schemas.openxmlformats.org/officeDocument/2006/relationships/slide" Target="../slides/slide167.xml"/><Relationship Id="rId2" Type="http://schemas.openxmlformats.org/officeDocument/2006/relationships/notesMaster" Target="../notesMasters/notesMaster1.xml"/>
</Relationships>
</file>

<file path=ppt/notesSlides/_rels/notesSlide168.xml.rels><?xml version="1.0" encoding="UTF-8"?>
<Relationships xmlns="http://schemas.openxmlformats.org/package/2006/relationships"><Relationship Id="rId1" Type="http://schemas.openxmlformats.org/officeDocument/2006/relationships/slide" Target="../slides/slide168.xml"/><Relationship Id="rId2" Type="http://schemas.openxmlformats.org/officeDocument/2006/relationships/notesMaster" Target="../notesMasters/notesMaster1.xml"/>
</Relationships>
</file>

<file path=ppt/notesSlides/_rels/notesSlide169.xml.rels><?xml version="1.0" encoding="UTF-8"?>
<Relationships xmlns="http://schemas.openxmlformats.org/package/2006/relationships"><Relationship Id="rId1" Type="http://schemas.openxmlformats.org/officeDocument/2006/relationships/slide" Target="../slides/slide169.xml"/><Relationship Id="rId2" Type="http://schemas.openxmlformats.org/officeDocument/2006/relationships/notesMaster" Target="../notesMasters/notesMaster1.xml"/>
</Relationships>
</file>

<file path=ppt/notesSlides/_rels/notesSlide170.xml.rels><?xml version="1.0" encoding="UTF-8"?>
<Relationships xmlns="http://schemas.openxmlformats.org/package/2006/relationships"><Relationship Id="rId1" Type="http://schemas.openxmlformats.org/officeDocument/2006/relationships/slide" Target="../slides/slide170.xml"/><Relationship Id="rId2" Type="http://schemas.openxmlformats.org/officeDocument/2006/relationships/notesMaster" Target="../notesMasters/notesMaster1.xml"/>
</Relationships>
</file>

<file path=ppt/notesSlides/_rels/notesSlide171.xml.rels><?xml version="1.0" encoding="UTF-8"?>
<Relationships xmlns="http://schemas.openxmlformats.org/package/2006/relationships"><Relationship Id="rId1" Type="http://schemas.openxmlformats.org/officeDocument/2006/relationships/slide" Target="../slides/slide17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notesSlide1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509783A-74C5-4E00-AC2B-8D7612A454C1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89B491-04D5-49A6-AD6A-67EDF103E8D4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DD8804-BB12-4B9F-94D7-B431562E874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C1E83B-E4E0-43F1-9B88-E0C4E28938EA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5531D73-95AF-4D10-A35D-12EA30E83528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3E72E09-3D8C-4E10-A3D3-5664BA7BA65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B512D3F-72B6-4BAA-AE86-64182A71D6FB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DBEE17-DACA-443C-99E8-BE2E7A065C2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B1F92E9-87BE-4934-81F3-47512228425A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2447BE-53EE-4276-A918-1E33AC050001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 related to 50 states of USA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State.region is another dataframe giving north south west east for all 50 states/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4830669-8D0A-4174-B300-7FB4FCD6258D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6EC3172-3E92-4EDC-ACA3-5B52DD99394F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973A03-A19D-4FBD-A598-6BF991C1D23B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 for developing programs in R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R: programming langugage for statistical calculations.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B5CF1A9-827E-4BB2-8F8B-7727E4F7CF1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4450867-6E0D-4FF9-AA26-1C541684973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BCF7CF4-94E4-43C0-A953-CFDB7E87BB27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6C8006-6116-4B97-9630-8FFCE8AB91A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7BCA27-5287-45F5-9211-7D731158FA6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DBFDB70-0D09-4FC1-B850-7C739380A67D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 ; fitted values are the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probability of the event occuring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i.e. 0: ate out or 1: did not eat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out.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6A52EDB-E69D-4F56-B8D1-C040E40C191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A0D4AC0-E950-4255-B122-92805933B60D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expain cbind and rbind (if not already covered)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6952A61-96FD-40F7-A151-9A792F8F3163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69D1884-09CC-469A-8429-C4855B8CB48B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 help on rocc package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2ACF50-2444-477B-9B17-849E309C7D18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Switch; explain what aic values are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if they r supposed to be the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least possible values for better 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6064075-EAE7-46EB-83FE-C4D253C73D56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 to Rstudio to write a script with print(“helloworld”)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9D4681D-B75C-433E-930B-699653F2758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73C315-893C-4C27-AFEC-D4BED3634CB3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C1D7639-A1B2-46AD-8F4D-0D119C7EED71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 - Go back and add a personal comment using #. Maybe today’s date. 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1D896F7-CB6D-458B-9E51-4C8D4F22F65C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Switch: now run that print command and try other print statements too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6C8065C-752D-4049-A477-4E058889F544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D8B1CF-B766-4829-8473-B07DD1B9279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A79D1DC-05A9-412E-B1B6-6F30CB1D7DF6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BBBB7A-40B1-4752-927A-971A54655E8A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BF176C-E86B-4A02-A903-64C2B6FC6401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094315-FE4F-4D6F-865D-5939F8F642D9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6BB123-09F1-4349-B609-C31016DF74F8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70A767A-BBBE-4C19-86CF-464C1134EFC3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DE68D1-A8D0-404E-BA94-CA3D716FCAE3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E7923ED-3411-4A82-B8EC-A8351B5F5A55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switch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F754986-9C3A-4BF2-9C9B-431137F91BF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Z1==z2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D4D5D0D-9B26-4A51-BB15-4CAE41D56EA0}" type="slidenum">
              <a:rPr b="0" lang="en-CA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CA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CA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CA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CA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sciprog.ca/" TargetMode="External"/><Relationship Id="rId2" Type="http://schemas.openxmlformats.org/officeDocument/2006/relationships/hyperlink" Target="https://minisciencegirl.github.io/studyGroup/" TargetMode="External"/><Relationship Id="rId3" Type="http://schemas.openxmlformats.org/officeDocument/2006/relationships/slideLayout" Target="../slideLayouts/slideLayout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hyperlink" Target="http://www.o3d.org/npgo/data/NPGO.txt" TargetMode="External"/><Relationship Id="rId2" Type="http://schemas.openxmlformats.org/officeDocument/2006/relationships/slideLayout" Target="../slideLayouts/slideLayout1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slideLayout" Target="../slideLayouts/slideLayout1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0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slideLayout" Target="../slideLayouts/slideLayout1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slideLayout" Target="../slideLayouts/slideLayout1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3" descr=""/>
          <p:cNvPicPr/>
          <p:nvPr/>
        </p:nvPicPr>
        <p:blipFill>
          <a:blip r:embed="rId1"/>
          <a:stretch/>
        </p:blipFill>
        <p:spPr>
          <a:xfrm>
            <a:off x="2971800" y="1460520"/>
            <a:ext cx="2539440" cy="1967760"/>
          </a:xfrm>
          <a:prstGeom prst="rect">
            <a:avLst/>
          </a:prstGeom>
          <a:ln>
            <a:noFill/>
          </a:ln>
        </p:spPr>
      </p:pic>
      <p:sp>
        <p:nvSpPr>
          <p:cNvPr id="78" name="CustomShape 1"/>
          <p:cNvSpPr/>
          <p:nvPr/>
        </p:nvSpPr>
        <p:spPr>
          <a:xfrm>
            <a:off x="53352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1" lang="en-CA" sz="46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09480" y="4038480"/>
            <a:ext cx="792396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Sponsored by: The Graduate Research Commons &amp; KEY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Facilitator/Helper: Alice Roberts &amp; Laura Gutierrez Funderburk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Basic R commands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how to think about programming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3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Connecting data structure,  functions, available information, and statistical tests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basic trouble-shooting skills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Lists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SomeList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[[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component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SomeList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component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Only possible if you define a name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lst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list(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mat=mat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number=number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sex=sex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lst2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list(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Compare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Picture 2" descr=""/>
          <p:cNvPicPr/>
          <p:nvPr/>
        </p:nvPicPr>
        <p:blipFill>
          <a:blip r:embed="rId1"/>
          <a:srcRect l="0" t="45694" r="68516" b="8602"/>
          <a:stretch/>
        </p:blipFill>
        <p:spPr>
          <a:xfrm>
            <a:off x="4724280" y="1981080"/>
            <a:ext cx="4096440" cy="382536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17" name="Picture 2" descr=""/>
          <p:cNvPicPr/>
          <p:nvPr/>
        </p:nvPicPr>
        <p:blipFill>
          <a:blip r:embed="rId2"/>
          <a:srcRect l="0" t="31137" r="61538" b="9739"/>
          <a:stretch/>
        </p:blipFill>
        <p:spPr>
          <a:xfrm>
            <a:off x="152280" y="1981080"/>
            <a:ext cx="4190400" cy="3825360"/>
          </a:xfrm>
          <a:prstGeom prst="rect">
            <a:avLst/>
          </a:prstGeom>
          <a:ln>
            <a:solidFill>
              <a:srgbClr val="0d0d0d"/>
            </a:solidFill>
          </a:ln>
        </p:spPr>
      </p:pic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 Module 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3" descr=""/>
          <p:cNvPicPr/>
          <p:nvPr/>
        </p:nvPicPr>
        <p:blipFill>
          <a:blip r:embed="rId1"/>
          <a:stretch/>
        </p:blipFill>
        <p:spPr>
          <a:xfrm>
            <a:off x="2971800" y="1460520"/>
            <a:ext cx="2539440" cy="1967760"/>
          </a:xfrm>
          <a:prstGeom prst="rect">
            <a:avLst/>
          </a:prstGeom>
          <a:ln>
            <a:noFill/>
          </a:ln>
        </p:spPr>
      </p:pic>
      <p:sp>
        <p:nvSpPr>
          <p:cNvPr id="321" name="CustomShape 1"/>
          <p:cNvSpPr/>
          <p:nvPr/>
        </p:nvSpPr>
        <p:spPr>
          <a:xfrm>
            <a:off x="533520" y="3049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r>
              <a:rPr b="1" lang="en-CA" sz="4600" spc="-1" strike="noStrike">
                <a:solidFill>
                  <a:srgbClr val="4f81bd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R – Part 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04920" y="4038480"/>
            <a:ext cx="792396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CA" sz="2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Sponsored by: The Graduate Research Commons &amp; KEY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Facilitator: Laura Gutierrez Funderburk &amp; Alice Roberts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12952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 3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Importing, Exporting, and Managing Data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three most common data ﬁle formats compatible with R: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 separated value ﬁles (CSV)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Tab separated ﬁles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Space separated ﬁles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Recall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Data: by default, R assumes the data is located in the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Writing Data: by default, R will write all data ﬁles to the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Stay organized and use a separate folder for every project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Export Data from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a space separated text file: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write.table(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file 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iris.txt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row.names =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FALSE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sep = " 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Import iris data as a CSV.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Import iris data as a CSV: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write.csv(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file 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iris.csv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row.names =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FALSE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help after the course: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Email me: </a:t>
            </a:r>
            <a:r>
              <a:rPr b="0" lang="en-CA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lgutierr@sfu.ca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to the Scientific Programming Study Group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http://sciprog.ca/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to the UBC R Study Group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https://minisciencegirl.github.io/studyGroup/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Google, stackoverflow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with Excel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read data stored in an Excel spreadsheet you need to save the ﬁle as a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.csv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ﬁle: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 In Excel select "save as ..." under the ﬁle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menu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Select the format "Comma Separated Values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(.csv)"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Data into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read.table(file, header = FALSE, sep = "", row.names, col.names, na.strings = "NA”,… 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read.csv(file, header = TRUE, sep = …)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File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pathway or file name if it is in the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Header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 False, the first row is data not column headings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Reading Data into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7200" y="14479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the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read.table()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read.csv()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functions to get data into R.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Space delimited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dat1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read.table(file = "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iris.txt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sep = " ", header = 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TRUE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 separated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dat3 &lt;-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read.csv(file = "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iris.csv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From a website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1"/>
              </a:rPr>
              <a:t>http://www.o3d.org/npgo/data/NPGO.txt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npgo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read.table( 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http://www.o3d.org/npgo/data/NPGO.txt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header =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FALSE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1600200" y="6324480"/>
            <a:ext cx="4647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courtesy of Mike Malick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</a:t>
            </a: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more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?read.table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?write.table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Let’s open the excel file called “mydata” with column headings: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department, height, age, gender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 adding some more data together, we’ll save it as a .csv file,  open it in R, then import it from the working directory as a new R Object called “mydata”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Allows you to load (“call”) a series of commands and data directly to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Allows you to take files that may not be saved in the same location and use them in functions or loops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script must contain no errors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1600200"/>
            <a:ext cx="8228880" cy="51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a new script. Add the following commands: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## Sourcing example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object3&lt;-1:10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object4&lt;-5+6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it as “sourceEx.r”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Exit and then re-open R. Make sure the working directory is set correctly then open your script from today and type the command “source(source.Ex.r)”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 your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ls()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3" descr=""/>
          <p:cNvPicPr/>
          <p:nvPr/>
        </p:nvPicPr>
        <p:blipFill>
          <a:blip r:embed="rId1"/>
          <a:stretch/>
        </p:blipFill>
        <p:spPr>
          <a:xfrm>
            <a:off x="533520" y="1676520"/>
            <a:ext cx="7390800" cy="212508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Sourcing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066680" y="4191120"/>
            <a:ext cx="617148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application of sourcing codes from various directories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Management- Sorting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 your data from smallest to largest: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sort(x, decreasing = FALSE, ...)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Decreasing= False ; start with the smallest value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&lt;- c(10, 11, 9, 6, 1, 13)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sort(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sort(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decreasing =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TRUE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6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is what R looks like: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order () function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57200" y="1600200"/>
            <a:ext cx="822888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order(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gives indices of rank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[order(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)]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sorts based on order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 the value of X in the ordered position of X”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x&lt;-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</a:t>
            </a:r>
            <a:r>
              <a:rPr b="1" lang="en-CA" sz="26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(10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11,  9,  1,  6, 13)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 order(x)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[1] </a:t>
            </a:r>
            <a:r>
              <a:rPr b="1" lang="en-CA" sz="26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4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5 3 1 2 6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&gt;x[order(x)] #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[1]  1  6  9 </a:t>
            </a:r>
            <a:r>
              <a:rPr b="1" lang="en-CA" sz="26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10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11 13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7960"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first value in X, i.e. 10, is now positioned as the 4</a:t>
            </a:r>
            <a:r>
              <a:rPr b="0" lang="en-CA" sz="2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element because it is the 4</a:t>
            </a:r>
            <a:r>
              <a:rPr b="0" lang="en-CA" sz="2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largest value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7960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37960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9" dur="indefinite" restart="never" nodeType="tmRoot">
          <p:childTnLst>
            <p:seq>
              <p:cTn id="2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it on our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[order(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$years),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[order(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$height,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$years),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1" dur="indefinite" restart="never" nodeType="tmRoot">
          <p:childTnLst>
            <p:seq>
              <p:cTn id="2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49360" y="-3049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Adding columns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57200" y="9144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the $ sign with the name of the new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$log_height&lt;-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log(</a:t>
            </a:r>
            <a:r>
              <a:rPr b="0" lang="en-CA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mydata$height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 log transform all of the heights and save them as a new column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3" dur="indefinite" restart="never" nodeType="tmRoot">
          <p:childTnLst>
            <p:seq>
              <p:cTn id="2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Missing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57200" y="1600200"/>
            <a:ext cx="853380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uses the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symbol to represent missing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reading in data ﬁles R automatically replaces  blank cells with NA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 values are handled differently than regular data points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&lt;- c(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2, 3, 4, NA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na.rm = TRUE)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remove Nas during calculation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2" descr=""/>
          <p:cNvPicPr/>
          <p:nvPr/>
        </p:nvPicPr>
        <p:blipFill>
          <a:blip r:embed="rId1"/>
          <a:srcRect l="34135" t="53735" r="18770" b="12338"/>
          <a:stretch/>
        </p:blipFill>
        <p:spPr>
          <a:xfrm>
            <a:off x="990720" y="1752480"/>
            <a:ext cx="6126840" cy="248112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</p:spTree>
  </p:cSld>
  <p:timing>
    <p:tnLst>
      <p:par>
        <p:cTn id="217" dur="indefinite" restart="never" nodeType="tmRoot">
          <p:childTnLst>
            <p:seq>
              <p:cTn id="2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Dealing with Missing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80880" y="129528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&lt;- c(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2, 3, 4, NA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is.na(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see what values are missing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sum(is.na(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count the missing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!is.na(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is not an NA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na.omit(x)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&lt;-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[!is.na(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)]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save the values of X that are in the position of Non-missing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9" dur="indefinite" restart="never" nodeType="tmRoot">
          <p:childTnLst>
            <p:seq>
              <p:cTn id="2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Viewing pieces of your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152280" y="1600200"/>
            <a:ext cx="853380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head ()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see the first few rows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tail ()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see last few rows of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names()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see variables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dim ()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see the dimensions of your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length()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#how long something is (ie # of entries)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str()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structure of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1" dur="indefinite" restart="never" nodeType="tmRoot">
          <p:childTnLst>
            <p:seq>
              <p:cTn id="2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549360" y="-2700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57200" y="914400"/>
            <a:ext cx="8228880" cy="57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the following dataset in excel: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Import it into R as object “mydata3.csv”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Take the mean value of C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Order the data set based on the descending order of variable 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1" name="Table 3"/>
          <p:cNvGraphicFramePr/>
          <p:nvPr/>
        </p:nvGraphicFramePr>
        <p:xfrm>
          <a:off x="685800" y="1447920"/>
          <a:ext cx="4571280" cy="1853280"/>
        </p:xfrm>
        <a:graphic>
          <a:graphicData uri="http://schemas.openxmlformats.org/drawingml/2006/table">
            <a:tbl>
              <a:tblPr/>
              <a:tblGrid>
                <a:gridCol w="1523880"/>
                <a:gridCol w="1523880"/>
                <a:gridCol w="15238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Y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NA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Y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NA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NA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G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223" dur="indefinite" restart="never" nodeType="tmRoot">
          <p:childTnLst>
            <p:seq>
              <p:cTn id="2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 Module 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5" dur="indefinite" restart="never" nodeType="tmRoot">
          <p:childTnLst>
            <p:seq>
              <p:cTn id="2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 4: Plotting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27" dur="indefinite" restart="never" nodeType="tmRoot">
          <p:childTnLst>
            <p:seq>
              <p:cTn id="2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Picture 2" descr=""/>
          <p:cNvPicPr/>
          <p:nvPr/>
        </p:nvPicPr>
        <p:blipFill>
          <a:blip r:embed="rId1"/>
          <a:srcRect l="-1151" t="1978" r="57866" b="30817"/>
          <a:stretch/>
        </p:blipFill>
        <p:spPr>
          <a:xfrm>
            <a:off x="0" y="-104760"/>
            <a:ext cx="8076600" cy="6900840"/>
          </a:xfrm>
          <a:prstGeom prst="rect">
            <a:avLst/>
          </a:prstGeom>
          <a:ln>
            <a:noFill/>
          </a:ln>
        </p:spPr>
      </p:pic>
    </p:spTree>
  </p:cSld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 Arguments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plot(x, y,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”,main 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Main-title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",sub 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Sub-title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xlab 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X-lab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",ylab 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Y-lab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X= the x variable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Y= the y variable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Type= draw as points, line “l”, histogram “h”, etc.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Main=tittle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X-lab = title of x axis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Y-lab = title of y axis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29" dur="indefinite" restart="never" nodeType="tmRoot">
          <p:childTnLst>
            <p:seq>
              <p:cTn id="2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04920" y="1905120"/>
            <a:ext cx="853380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Graphs can be personalized in R.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options are endless….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1" dur="indefinite" restart="never" nodeType="tmRoot">
          <p:childTnLst>
            <p:seq>
              <p:cTn id="2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Graphical parameters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background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margins of the 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font type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font size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plotting characters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aspect ratios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tick marks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axis label rotation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plots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 type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 width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 dimensions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box type ...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3" dur="indefinite" restart="never" nodeType="tmRoot">
          <p:childTnLst>
            <p:seq>
              <p:cTn id="2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49360" y="33948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get an idea of the options…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49360" y="1905120"/>
            <a:ext cx="8041680" cy="43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Now, let’s go through some of the common commands you’re likely to use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5" dur="indefinite" restart="never" nodeType="tmRoot">
          <p:childTnLst>
            <p:seq>
              <p:cTn id="2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Compare the following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X&lt;-1:6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Y&lt;-7:12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pch=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pch=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type=“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lwd=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type=“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”,lwd=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7" dur="indefinite" restart="never" nodeType="tmRoot">
          <p:childTnLst>
            <p:seq>
              <p:cTn id="2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see more than one graph at the same time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par(mfrow=(i,j))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function partitions the graph into i rows and j columns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Re-run our last 4 graphs after using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par(mfrow=c(2,2))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24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b="0" lang="en-CA" sz="2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put our old 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pch=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pch=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type=“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lwd=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type=“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lwd=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main=“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my graph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cex=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1295280" y="914400"/>
            <a:ext cx="6019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par(mfrow=c(2,2))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1" dur="indefinite" restart="never" nodeType="tmRoot">
          <p:childTnLst>
            <p:seq>
              <p:cTn id="2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learn some of the parameters we’re most likely to use, lets make a series of plots together using the </a:t>
            </a:r>
            <a:r>
              <a:rPr b="1" lang="en-CA" sz="2800" spc="-1" strike="noStrike">
                <a:solidFill>
                  <a:srgbClr val="71a1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USArrests Data and State region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 algn="ctr">
              <a:lnSpc>
                <a:spcPct val="100000"/>
              </a:lnSpc>
              <a:buClr>
                <a:srgbClr val="71a1dc"/>
              </a:buClr>
              <a:buFont typeface="Wingdings" charset="2"/>
              <a:buChar char=""/>
            </a:pPr>
            <a:r>
              <a:rPr b="1" lang="en-CA" sz="2800" spc="-1" strike="noStrike">
                <a:solidFill>
                  <a:srgbClr val="71a1d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data(USArrests)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datasets to try hands on: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https://stat.ethz.ch/R-manual/R-devel/library/datasets/html/00Index.html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43" dur="indefinite" restart="never" nodeType="tmRoot">
          <p:childTnLst>
            <p:seq>
              <p:cTn id="2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457200" y="5335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plot you get depends on the data structure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191880" y="2133720"/>
            <a:ext cx="8914680" cy="37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Dataframes will produce a scatterplot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USArrests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Picture 3" descr=""/>
          <p:cNvPicPr/>
          <p:nvPr/>
        </p:nvPicPr>
        <p:blipFill>
          <a:blip r:embed="rId1"/>
          <a:stretch/>
        </p:blipFill>
        <p:spPr>
          <a:xfrm>
            <a:off x="2971800" y="2590920"/>
            <a:ext cx="4037760" cy="403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5" dur="indefinite" restart="never" nodeType="tmRoot">
          <p:childTnLst>
            <p:seq>
              <p:cTn id="2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57200" y="152280"/>
            <a:ext cx="8228880" cy="617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numeric variable will produce a scatterplot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Murder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Single factor variables will produce a</a:t>
            </a:r>
            <a:r>
              <a:rPr b="0" lang="en-CA" sz="5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barplot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data(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state.region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plot(</a:t>
            </a:r>
            <a:r>
              <a:rPr b="0" lang="en-CA" sz="2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state.region</a:t>
            </a:r>
            <a:r>
              <a:rPr b="0" lang="en-CA" sz="29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could also use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hist(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Picture 3" descr=""/>
          <p:cNvPicPr/>
          <p:nvPr/>
        </p:nvPicPr>
        <p:blipFill>
          <a:blip r:embed="rId1"/>
          <a:stretch/>
        </p:blipFill>
        <p:spPr>
          <a:xfrm>
            <a:off x="4114800" y="304920"/>
            <a:ext cx="2983680" cy="2787480"/>
          </a:xfrm>
          <a:prstGeom prst="rect">
            <a:avLst/>
          </a:prstGeom>
          <a:ln>
            <a:noFill/>
          </a:ln>
        </p:spPr>
      </p:pic>
      <p:pic>
        <p:nvPicPr>
          <p:cNvPr id="395" name="Picture 4" descr=""/>
          <p:cNvPicPr/>
          <p:nvPr/>
        </p:nvPicPr>
        <p:blipFill>
          <a:blip r:embed="rId2"/>
          <a:stretch/>
        </p:blipFill>
        <p:spPr>
          <a:xfrm>
            <a:off x="4343400" y="3505320"/>
            <a:ext cx="3123360" cy="312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7" dur="indefinite" restart="never" nodeType="tmRoot">
          <p:childTnLst>
            <p:seq>
              <p:cTn id="2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Picture 2" descr=""/>
          <p:cNvPicPr/>
          <p:nvPr/>
        </p:nvPicPr>
        <p:blipFill>
          <a:blip r:embed="rId1"/>
          <a:srcRect l="-1151" t="1978" r="57866" b="30817"/>
          <a:stretch/>
        </p:blipFill>
        <p:spPr>
          <a:xfrm>
            <a:off x="0" y="-104760"/>
            <a:ext cx="8076600" cy="6900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838080" y="541008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Command Line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28600" y="3049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categorical variable and numeric variable will create a boxplot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state.region,UrbanPop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numeric and factor variable (dotplot)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UrbanPop, state.region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7" name="Picture 3" descr=""/>
          <p:cNvPicPr/>
          <p:nvPr/>
        </p:nvPicPr>
        <p:blipFill>
          <a:blip r:embed="rId1"/>
          <a:srcRect l="0" t="21266" r="0" b="0"/>
          <a:stretch/>
        </p:blipFill>
        <p:spPr>
          <a:xfrm>
            <a:off x="762120" y="1442520"/>
            <a:ext cx="6450840" cy="2519280"/>
          </a:xfrm>
          <a:prstGeom prst="rect">
            <a:avLst/>
          </a:prstGeom>
          <a:ln>
            <a:noFill/>
          </a:ln>
        </p:spPr>
      </p:pic>
      <p:pic>
        <p:nvPicPr>
          <p:cNvPr id="398" name="Picture 4" descr=""/>
          <p:cNvPicPr/>
          <p:nvPr/>
        </p:nvPicPr>
        <p:blipFill>
          <a:blip r:embed="rId2"/>
          <a:stretch/>
        </p:blipFill>
        <p:spPr>
          <a:xfrm>
            <a:off x="5393880" y="3886200"/>
            <a:ext cx="2453760" cy="272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Improving the defaults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Murder, Rape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1" name="Picture 3" descr=""/>
          <p:cNvPicPr/>
          <p:nvPr/>
        </p:nvPicPr>
        <p:blipFill>
          <a:blip r:embed="rId1"/>
          <a:stretch/>
        </p:blipFill>
        <p:spPr>
          <a:xfrm>
            <a:off x="2133720" y="2362320"/>
            <a:ext cx="4037760" cy="403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1" dur="indefinite" restart="never" nodeType="tmRoot">
          <p:childTnLst>
            <p:seq>
              <p:cTn id="2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Lets add a title and change the y labels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.main=“”, ylab=“”, xlab=“”,…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into your script and make the following changes: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plot(Murder, Rape, </a:t>
            </a:r>
            <a:r>
              <a:rPr b="0" lang="en-CA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main=“US Arrest Rates",xlab=”Murder Arrests",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ylab=”Rape Arrests")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Picture 3" descr=""/>
          <p:cNvPicPr/>
          <p:nvPr/>
        </p:nvPicPr>
        <p:blipFill>
          <a:blip r:embed="rId1"/>
          <a:stretch/>
        </p:blipFill>
        <p:spPr>
          <a:xfrm>
            <a:off x="5562720" y="2971800"/>
            <a:ext cx="2971080" cy="328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3" dur="indefinite" restart="never" nodeType="tmRoot">
          <p:childTnLst>
            <p:seq>
              <p:cTn id="2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each point identifiable by state region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457200" y="1905120"/>
            <a:ext cx="464760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plot(Murder,Rape, main=“US Arrest Rates",xlab=”Murder Arrests”, ylab= ”Rape Arrests”,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col=state.region, pch=as.numeric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(state.region)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las=1)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 flipV="1">
            <a:off x="2362320" y="3961080"/>
            <a:ext cx="380160" cy="10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1143000" y="5562720"/>
            <a:ext cx="22089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las=1 will rotate the y axis labels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Picture 7" descr=""/>
          <p:cNvPicPr/>
          <p:nvPr/>
        </p:nvPicPr>
        <p:blipFill>
          <a:blip r:embed="rId1"/>
          <a:stretch/>
        </p:blipFill>
        <p:spPr>
          <a:xfrm>
            <a:off x="4444920" y="2209680"/>
            <a:ext cx="4698360" cy="455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5" dur="indefinite" restart="never" nodeType="tmRoot">
          <p:childTnLst>
            <p:seq>
              <p:cTn id="2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a Legend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Add a Legend: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legend(x = 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 y = 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position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”,c(”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labels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”),pch=“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of symbol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”,col=c(“colors”),bty = “Type of legend frame",cex = “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character expansion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7" dur="indefinite" restart="never" nodeType="tmRoot">
          <p:childTnLst>
            <p:seq>
              <p:cTn id="2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7621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legend(x = 0, y =50, legend = unique(state.region), pch= as.numeric(state.region), col=unique(state.region),bty = "n")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5" descr=""/>
          <p:cNvPicPr/>
          <p:nvPr/>
        </p:nvPicPr>
        <p:blipFill>
          <a:blip r:embed="rId1"/>
          <a:stretch/>
        </p:blipFill>
        <p:spPr>
          <a:xfrm>
            <a:off x="1905120" y="1905120"/>
            <a:ext cx="4698360" cy="455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9" dur="indefinite" restart="never" nodeType="tmRoot">
          <p:childTnLst>
            <p:seq>
              <p:cTn id="2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your knowledge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Move the legend to the top right corner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80808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Hint: Must update x y coordinates.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1" dur="indefinite" restart="never" nodeType="tmRoot">
          <p:childTnLst>
            <p:seq>
              <p:cTn id="2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a reference line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7" name="Picture 3" descr=""/>
          <p:cNvPicPr/>
          <p:nvPr/>
        </p:nvPicPr>
        <p:blipFill>
          <a:blip r:embed="rId1"/>
          <a:stretch/>
        </p:blipFill>
        <p:spPr>
          <a:xfrm>
            <a:off x="2209680" y="2451240"/>
            <a:ext cx="4698360" cy="4558680"/>
          </a:xfrm>
          <a:prstGeom prst="rect">
            <a:avLst/>
          </a:prstGeom>
          <a:ln>
            <a:noFill/>
          </a:ln>
        </p:spPr>
      </p:pic>
      <p:sp>
        <p:nvSpPr>
          <p:cNvPr id="418" name="CustomShape 2"/>
          <p:cNvSpPr/>
          <p:nvPr/>
        </p:nvSpPr>
        <p:spPr>
          <a:xfrm>
            <a:off x="1447920" y="1371600"/>
            <a:ext cx="586656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abline(lm(Rape~Murder))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 Note that models are in the form Y~X versus points, which are in the form X,Y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3" dur="indefinite" restart="never" nodeType="tmRoot">
          <p:childTnLst>
            <p:seq>
              <p:cTn id="2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-1066680" y="1522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 Clouds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0" name="Picture 3" descr=""/>
          <p:cNvPicPr/>
          <p:nvPr/>
        </p:nvPicPr>
        <p:blipFill>
          <a:blip r:embed="rId1"/>
          <a:stretch/>
        </p:blipFill>
        <p:spPr>
          <a:xfrm>
            <a:off x="990720" y="685800"/>
            <a:ext cx="6400080" cy="640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65" dur="indefinite" restart="never" nodeType="tmRoot">
          <p:childTnLst>
            <p:seq>
              <p:cTn id="2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 Clouds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code to make word clouds is within a package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Packages are pre-written code that we can use through user functions to do specific analyses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 package, we use the command </a:t>
            </a:r>
            <a:r>
              <a:rPr b="0" i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install.packages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install.packages(“wordcloud”)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downloaded, packages must be </a:t>
            </a:r>
            <a:r>
              <a:rPr b="1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loaded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from the R library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library(“wordcloud”)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7" dur="indefinite" restart="never" nodeType="tmRoot">
          <p:childTnLst>
            <p:seq>
              <p:cTn id="2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Disadvantages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cannot go back to edit previous 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happens if you make a mistake?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can’t easily see your previous code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exit R, although you can save everything you’ve done, you loose the code of what you did to create it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 is impossible to collaborate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Default Arguments: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762120" y="1600200"/>
            <a:ext cx="79239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wordcloud(words,freq,scale=c(4,.5), min.freq=3,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max.words=Inf, random.order=TRUE,  random.color=FALSE, rot.per=.1, colors="black", ordered.colors=FALSE, Use.r.layout = FALSE, fixed.asp=TRUE, ...)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9" dur="indefinite" restart="never" nodeType="tmRoot">
          <p:childTnLst>
            <p:seq>
              <p:cTn id="2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the following two vectors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words&lt;-c(“test”, “pass”, ”fail”, ”stress”, “panic”, ”relief”, ”silence”, ”paper”, ”multiple choice”, “answers”)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Freq&lt;-c(11, 15, 12, 13, 18, 9, 22, 8, 8, 6)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wordcloud(words, Freq)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1" dur="indefinite" restart="never" nodeType="tmRoot">
          <p:childTnLst>
            <p:seq>
              <p:cTn id="2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Draw a worcloud with words whose frequency &gt; 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Hint: use </a:t>
            </a:r>
            <a:r>
              <a:rPr b="1" lang="en-CA" sz="3200" spc="-1" strike="noStrike">
                <a:solidFill>
                  <a:srgbClr val="7f7f7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help(wordcloud)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the color of  wordcloud to red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9" name="Picture 3" descr=""/>
          <p:cNvPicPr/>
          <p:nvPr/>
        </p:nvPicPr>
        <p:blipFill>
          <a:blip r:embed="rId1"/>
          <a:stretch/>
        </p:blipFill>
        <p:spPr>
          <a:xfrm>
            <a:off x="3505320" y="3931560"/>
            <a:ext cx="2120040" cy="289764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timing>
    <p:tnLst>
      <p:par>
        <p:cTn id="273" dur="indefinite" restart="never" nodeType="tmRoot">
          <p:childTnLst>
            <p:seq>
              <p:cTn id="2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 5: Basic Statistics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5" dur="indefinite" restart="never" nodeType="tmRoot">
          <p:childTnLst>
            <p:seq>
              <p:cTn id="2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Built in modeling functions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 lm()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linear model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 aov()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anova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manova() #manova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 pca() #principle component analysis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 glm()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general linear model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7" dur="indefinite" restart="never" nodeType="tmRoot">
          <p:childTnLst>
            <p:seq>
              <p:cTn id="2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Linear models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lm(formula, data, subset, weights, na.action, model = TRUE, ...)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formula: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~ x1 + x2 ...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Response variable is on the left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Predictor variables are on the right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9" dur="indefinite" restart="never" nodeType="tmRoot">
          <p:childTnLst>
            <p:seq>
              <p:cTn id="2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the state.x77 data set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data(state.x77)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Explore the data and save into a dataframe (currently a matrix)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testDat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as.data.frame(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state.x77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head(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tail(</a:t>
            </a: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292934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 add an additional column of data: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&gt;testDat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$region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as.vector(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state.region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1" dur="indefinite" restart="never" nodeType="tmRoot">
          <p:childTnLst>
            <p:seq>
              <p:cTn id="2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and Fix Data Classes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testDat$Income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testDat$region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testDat$region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&lt;-as.factor(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testDat$region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3" dur="indefinite" restart="never" nodeType="tmRoot">
          <p:childTnLst>
            <p:seq>
              <p:cTn id="2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Correlation Coefficients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1600200"/>
            <a:ext cx="8686080" cy="48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testDat[,1:7]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get correlation among variables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did we only include the first 7 columns?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5" dur="indefinite" restart="never" nodeType="tmRoot">
          <p:childTnLst>
            <p:seq>
              <p:cTn id="2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Anova analysis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to see if mean income varies by region: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aov_region &lt;-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aov(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testDat$Income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~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as.factor(testDat$region)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aov_region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7" dur="indefinite" restart="never" nodeType="tmRoot">
          <p:childTnLst>
            <p:seq>
              <p:cTn id="2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838080" y="1251720"/>
            <a:ext cx="7619400" cy="5432760"/>
          </a:xfrm>
          <a:prstGeom prst="rect">
            <a:avLst/>
          </a:prstGeom>
          <a:ln>
            <a:noFill/>
          </a:ln>
        </p:spPr>
      </p:pic>
    </p:spTree>
  </p:cSld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Linear Model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Does high school graduation rate and region have an effect on income?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fit1&lt;-lm(testDat$Income~testDat$"HS Grad"+testDat$region)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anova(fit1)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89" dur="indefinite" restart="never" nodeType="tmRoot">
          <p:childTnLst>
            <p:seq>
              <p:cTn id="2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-76320" y="-304920"/>
            <a:ext cx="92797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Extracting specific information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549360" y="1219320"/>
            <a:ext cx="8041680" cy="43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ff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see what information is saved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residuals # get the residuals of the model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coefficients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fit.sum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summary(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#place all the output in an 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ff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fit.sum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fit.sum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r.squared #get r.squared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1" dur="indefinite" restart="never" nodeType="tmRoot">
          <p:childTnLst>
            <p:seq>
              <p:cTn id="2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 general functions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series of quantile and fitted plots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coef(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#extract the coefficients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residuals(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#extract residuals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fitted(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#get fitted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vcov(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variance and covariance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confint(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confidence interval for parameters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Logistic Regression – Binary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 the restdat.csv data file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rest_data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&lt;-read.csv(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“restdata.csv”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5" dur="indefinite" restart="never" nodeType="tmRoot">
          <p:childTnLst>
            <p:seq>
              <p:cTn id="2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GLM Function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glm(formula, family = gaussian, data….)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Formula: The relationship being tested in the form y~x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Family: error distribution. In the case of binomial data (yes no, 0,1, etc) this will be binomial.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7" dur="indefinite" restart="never" nodeType="tmRoot">
          <p:childTnLst>
            <p:seq>
              <p:cTn id="2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the following: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1600200"/>
            <a:ext cx="8686080" cy="48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fit1&lt;-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glm(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rest_data$eat_out~rest_data$weight, family=binomial 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fit1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summary(fit1)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9" dur="indefinite" restart="never" nodeType="tmRoot">
          <p:childTnLst>
            <p:seq>
              <p:cTn id="3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Extract the fitted 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fit_values&lt;-fitted.values(fit1)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fit_values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the log-odds (probability of the event) to determine whether the model would suggest the person ate out or not based on a threshold probability (e.g. 50%):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index&lt;-rep(0,length(rest_data[,1]))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index[fit_values&gt;.5]&lt;-1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index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01" dur="indefinite" restart="never" nodeType="tmRoot">
          <p:childTnLst>
            <p:seq>
              <p:cTn id="3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Confusion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59" name="Table 2"/>
          <p:cNvGraphicFramePr/>
          <p:nvPr/>
        </p:nvGraphicFramePr>
        <p:xfrm>
          <a:off x="304920" y="1676520"/>
          <a:ext cx="8381160" cy="3326760"/>
        </p:xfrm>
        <a:graphic>
          <a:graphicData uri="http://schemas.openxmlformats.org/drawingml/2006/table">
            <a:tbl>
              <a:tblPr/>
              <a:tblGrid>
                <a:gridCol w="1752480"/>
                <a:gridCol w="3311280"/>
                <a:gridCol w="3317760"/>
              </a:tblGrid>
              <a:tr h="1108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- 0)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- 1)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0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09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03" dur="indefinite" restart="never" nodeType="tmRoot">
          <p:childTnLst>
            <p:seq>
              <p:cTn id="3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make a new object to compare the true values with the predictions from the model: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confused&lt;-cbind(rest_data$eat_out,index)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Then use logicals we’ve already learned with the sum() function!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Confusion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05" dur="indefinite" restart="never" nodeType="tmRoot">
          <p:childTnLst>
            <p:seq>
              <p:cTn id="3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Confusion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63" name="Table 2"/>
          <p:cNvGraphicFramePr/>
          <p:nvPr/>
        </p:nvGraphicFramePr>
        <p:xfrm>
          <a:off x="304920" y="1676520"/>
          <a:ext cx="8381160" cy="3381480"/>
        </p:xfrm>
        <a:graphic>
          <a:graphicData uri="http://schemas.openxmlformats.org/drawingml/2006/table">
            <a:tbl>
              <a:tblPr/>
              <a:tblGrid>
                <a:gridCol w="1752480"/>
                <a:gridCol w="3311280"/>
                <a:gridCol w="3317760"/>
              </a:tblGrid>
              <a:tr h="10461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- 0)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- 1)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046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sum(confused[,1]==0&amp;confused[,2]==0)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sum(confused[,1]==0&amp;confused[,2]==1)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234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sum(confused[,1]==1&amp;confused[,2]==0)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sum(confused[,1]==1&amp;confused[,2]==1)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307" dur="indefinite" restart="never" nodeType="tmRoot">
          <p:childTnLst>
            <p:seq>
              <p:cTn id="3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/>
        </p:blipFill>
        <p:spPr>
          <a:xfrm>
            <a:off x="838080" y="1251720"/>
            <a:ext cx="7619400" cy="5432760"/>
          </a:xfrm>
          <a:prstGeom prst="rect">
            <a:avLst/>
          </a:prstGeom>
          <a:ln>
            <a:noFill/>
          </a:ln>
        </p:spPr>
      </p:pic>
      <p:sp>
        <p:nvSpPr>
          <p:cNvPr id="113" name="CustomShape 2"/>
          <p:cNvSpPr/>
          <p:nvPr/>
        </p:nvSpPr>
        <p:spPr>
          <a:xfrm>
            <a:off x="2286000" y="2133720"/>
            <a:ext cx="4571280" cy="821520"/>
          </a:xfrm>
          <a:prstGeom prst="rect">
            <a:avLst/>
          </a:prstGeom>
          <a:solidFill>
            <a:srgbClr val="ffffff"/>
          </a:solidFill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Everything here is part of your workspace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4" name="Table 1"/>
          <p:cNvGraphicFramePr/>
          <p:nvPr/>
        </p:nvGraphicFramePr>
        <p:xfrm>
          <a:off x="228600" y="1447920"/>
          <a:ext cx="8381160" cy="3326760"/>
        </p:xfrm>
        <a:graphic>
          <a:graphicData uri="http://schemas.openxmlformats.org/drawingml/2006/table">
            <a:tbl>
              <a:tblPr/>
              <a:tblGrid>
                <a:gridCol w="1752480"/>
                <a:gridCol w="3311280"/>
                <a:gridCol w="3317760"/>
              </a:tblGrid>
              <a:tr h="11088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- 0)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Predicted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- 1)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08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No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(Doesn’t eat out -0)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095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 u="sng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Actual Yes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(Eats out -1)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Type I Error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Correct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65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Confusion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09" dur="indefinite" restart="never" nodeType="tmRoot">
          <p:childTnLst>
            <p:seq>
              <p:cTn id="3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Compare models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57200" y="1317960"/>
            <a:ext cx="8471880" cy="48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two additional models: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fit2&lt;-glm(rest_data$eat_out~rest_data$gender,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family=binomial)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fit3&lt;-glm(rest_data$eat_out~rest_data$weight+rest_data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$gender, family=binomial)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Extract AIC Table: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AIC_Table&lt;-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AIC(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fit1,fit2,fit3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#AIC value is estimator of quality of stat models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Sort the Table to find the lowest score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AIC_Table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[order(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AIC_Table$AIC</a:t>
            </a: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),] </a:t>
            </a: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#lower AIC indicates better fit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1" dur="indefinite" restart="never" nodeType="tmRoot">
          <p:childTnLst>
            <p:seq>
              <p:cTn id="3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2286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 Module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3" dur="indefinite" restart="never" nodeType="tmRoot">
          <p:childTnLst>
            <p:seq>
              <p:cTn id="3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General Trouble-Shooting Tips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57200" y="12654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the working directory and make sure you’re data is there.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74304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getwd()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your workspace to make sure objects you are referencing actually exist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capitalization and spelling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the class of data to make sure the function you’re trying to perform will work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(class() or str() 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your Workspace after every Rstudio session.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5" dur="indefinite" restart="never" nodeType="tmRoot">
          <p:childTnLst>
            <p:seq>
              <p:cTn id="3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457200" y="27432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Thank you </a:t>
            </a: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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7" dur="indefinite" restart="never" nodeType="tmRoot">
          <p:childTnLst>
            <p:seq>
              <p:cTn id="3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5" name="Picture 3" descr=""/>
          <p:cNvPicPr/>
          <p:nvPr/>
        </p:nvPicPr>
        <p:blipFill>
          <a:blip r:embed="rId1"/>
          <a:stretch/>
        </p:blipFill>
        <p:spPr>
          <a:xfrm>
            <a:off x="838080" y="1251720"/>
            <a:ext cx="7619400" cy="543276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295280" y="198108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 Editor to write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219320" y="594360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 Console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5181480" y="259092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Workspace info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5"/>
          <p:cNvSpPr/>
          <p:nvPr/>
        </p:nvSpPr>
        <p:spPr>
          <a:xfrm>
            <a:off x="5638680" y="5181480"/>
            <a:ext cx="2818800" cy="63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Helpful tools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(Plots, Help, Files, etc.)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838080" y="1251720"/>
            <a:ext cx="7619400" cy="54327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295280" y="1981080"/>
            <a:ext cx="28188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 Editor to write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219320" y="594360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The R Console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5638680" y="5181480"/>
            <a:ext cx="2818800" cy="638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Helpful tools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(Plots, Help, Files, etc.)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81480" y="259092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Workspace info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457200" y="6094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Schedule for October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1" name="Table 2"/>
          <p:cNvGraphicFramePr/>
          <p:nvPr/>
        </p:nvGraphicFramePr>
        <p:xfrm>
          <a:off x="304920" y="2133720"/>
          <a:ext cx="8533800" cy="2594880"/>
        </p:xfrm>
        <a:graphic>
          <a:graphicData uri="http://schemas.openxmlformats.org/drawingml/2006/table">
            <a:tbl>
              <a:tblPr/>
              <a:tblGrid>
                <a:gridCol w="4267080"/>
                <a:gridCol w="42670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10:30 – 11:45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Introductions and Basic Programming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11:45 – 12:00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Coffee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12:00 – 1:30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Basic Programming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1:30 – 2:30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Lunch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2:30 – 3:45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Data Structure and Organization 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3:45 – 4:00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Coffee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4:00 – 5:30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Data Structure and Organization (cont)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Scripts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57200" y="15699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series of commands written in a text editor and saved with a “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.r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extension so they can be re-run, or “sourced”, to R on a different occasion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use a script?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Allows fast editing, troubleshooting, and sharing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programs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editor, TinnR, RStudio, Sublime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Things to include in an R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short description of what the script does - comments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last time the script was updated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Lots and lots of notes!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3" descr=""/>
          <p:cNvPicPr/>
          <p:nvPr/>
        </p:nvPicPr>
        <p:blipFill>
          <a:blip r:embed="rId1"/>
          <a:stretch/>
        </p:blipFill>
        <p:spPr>
          <a:xfrm>
            <a:off x="609480" y="1498680"/>
            <a:ext cx="7414200" cy="497772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R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533520" y="1219320"/>
            <a:ext cx="8170560" cy="548568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 flipH="1" flipV="1">
            <a:off x="1217880" y="2589480"/>
            <a:ext cx="83736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2286000" y="2743200"/>
            <a:ext cx="4037760" cy="2529360"/>
          </a:xfrm>
          <a:prstGeom prst="rect">
            <a:avLst/>
          </a:prstGeom>
          <a:solidFill>
            <a:srgbClr val="ffffff"/>
          </a:solidFill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*Notice each line has a hashtag. This will tell R you are making comments, not trying to deliver commands.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Always put more notes in a script than you think you need because in a week your memory won’t be as good as you think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 R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Connecting to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aren’t working in R, how do you get commands from the script to R?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Select the “run” icon from R 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Send directly to R with the keyboard short cut: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Mac: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CMD + Enter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Windows: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CTRL +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R studio and start a script for today’s workshop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do not have a script panel open up automatically go to file&gt;newscript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rcRect l="0" t="0" r="0" b="58413"/>
          <a:stretch/>
        </p:blipFill>
        <p:spPr>
          <a:xfrm>
            <a:off x="990720" y="4038480"/>
            <a:ext cx="6683760" cy="198036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57200" y="6094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57200" y="1219320"/>
            <a:ext cx="8228880" cy="563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0" lang="en-CA" sz="2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working directory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the pathway to the folder that R is currently connected to. R can only be in one folder of your computer at a time.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data, other scripts, etc. must be in the same folder as the working directory, although the working directory can be changed many times in 1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plots and files saved from R will go to the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know where R is working from: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getwd()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49360" y="-76320"/>
            <a:ext cx="85939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Lets set up a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457200" y="1219320"/>
            <a:ext cx="860976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folder on the desktop for today’s workshop called “R.Intro”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rcRect l="0" t="0" r="36601" b="0"/>
          <a:stretch/>
        </p:blipFill>
        <p:spPr>
          <a:xfrm>
            <a:off x="1523880" y="3809880"/>
            <a:ext cx="3879360" cy="282600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304920" y="2590920"/>
            <a:ext cx="8609760" cy="13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 the script you’ve already started into the new folder making sure you use a .r extension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49360" y="-76320"/>
            <a:ext cx="85939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Lets set up a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457200" y="1219320"/>
            <a:ext cx="860976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 a folder on the desktop for today’s workshop called “R.Intro”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04920" y="2590920"/>
            <a:ext cx="8457480" cy="23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Save the script you’ve already started into the new folder making sure you use a .r extension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Now change the working directory in R to go to this folder: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5" descr=""/>
          <p:cNvPicPr/>
          <p:nvPr/>
        </p:nvPicPr>
        <p:blipFill>
          <a:blip r:embed="rId1"/>
          <a:srcRect l="0" t="0" r="0" b="13368"/>
          <a:stretch/>
        </p:blipFill>
        <p:spPr>
          <a:xfrm>
            <a:off x="533520" y="5166000"/>
            <a:ext cx="7543080" cy="169128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6094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Schedule for October 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83" name="Table 2"/>
          <p:cNvGraphicFramePr/>
          <p:nvPr/>
        </p:nvGraphicFramePr>
        <p:xfrm>
          <a:off x="304920" y="2133720"/>
          <a:ext cx="8533800" cy="2594880"/>
        </p:xfrm>
        <a:graphic>
          <a:graphicData uri="http://schemas.openxmlformats.org/drawingml/2006/table">
            <a:tbl>
              <a:tblPr/>
              <a:tblGrid>
                <a:gridCol w="4267080"/>
                <a:gridCol w="42670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10:30 – 11:45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Statistical Analysis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11:45 – 12:00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Coffee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12:00 – 1:30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Statistical Analysis (cont)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1:30 – 2:30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Lunch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2:30 – 3:45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Plotting with R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3:45 – 4:00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Coffee Break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4:00 – 5:30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CA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Importing/Exporting Data; Markdown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80880" y="96048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you’ve set the working directory once, copy and paste the pathway back into your script.</a:t>
            </a: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way you don’t need to set it manually every time this script is opened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First, use the getwd() command to print the pathway and copy it to clipboard from the R console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3" descr=""/>
          <p:cNvPicPr/>
          <p:nvPr/>
        </p:nvPicPr>
        <p:blipFill>
          <a:blip r:embed="rId1"/>
          <a:stretch/>
        </p:blipFill>
        <p:spPr>
          <a:xfrm>
            <a:off x="609480" y="3352680"/>
            <a:ext cx="7499520" cy="296208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549360" y="-76320"/>
            <a:ext cx="85939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Lets set up a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7" descr=""/>
          <p:cNvPicPr/>
          <p:nvPr/>
        </p:nvPicPr>
        <p:blipFill>
          <a:blip r:embed="rId1"/>
          <a:stretch/>
        </p:blipFill>
        <p:spPr>
          <a:xfrm>
            <a:off x="609480" y="2362320"/>
            <a:ext cx="7936920" cy="326304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457200" y="1066680"/>
            <a:ext cx="72381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Second, paste the pathway into the setwd() command which manually sets your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49360" y="-76320"/>
            <a:ext cx="85939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Lets set up a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57200" y="15238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Finally, comment out the command to get the working directory.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Now, every time you run this script it will automatically synch to this folder.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Picture 3" descr=""/>
          <p:cNvPicPr/>
          <p:nvPr/>
        </p:nvPicPr>
        <p:blipFill>
          <a:blip r:embed="rId1"/>
          <a:stretch/>
        </p:blipFill>
        <p:spPr>
          <a:xfrm>
            <a:off x="76320" y="2977920"/>
            <a:ext cx="9143280" cy="227916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380880" y="53341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you change the location of this folder on your computer after the workshop, you will need to change the pathway in your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549360" y="-76320"/>
            <a:ext cx="85939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Lets set up a working directory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33520" y="2286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And, we’re ready to go!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 R terminology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49360" y="1143000"/>
            <a:ext cx="8593920" cy="51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you save a series of calculations you place them in an </a:t>
            </a: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assign an object use  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name”&lt;- “something you want to save”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example1&lt;-1+3+4*10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45648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see what an object contains, type it’s name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1066680" y="2666880"/>
            <a:ext cx="2742480" cy="837360"/>
          </a:xfrm>
          <a:prstGeom prst="rect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1143000" y="2743200"/>
            <a:ext cx="2818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the calculations are saved in your 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838080" y="2286000"/>
            <a:ext cx="3276000" cy="380160"/>
          </a:xfrm>
          <a:prstGeom prst="rect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CustomShape 4"/>
          <p:cNvSpPr/>
          <p:nvPr/>
        </p:nvSpPr>
        <p:spPr>
          <a:xfrm>
            <a:off x="1219320" y="228600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1219320" y="5410080"/>
            <a:ext cx="2742480" cy="837360"/>
          </a:xfrm>
          <a:prstGeom prst="rect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CustomShape 6"/>
          <p:cNvSpPr/>
          <p:nvPr/>
        </p:nvSpPr>
        <p:spPr>
          <a:xfrm>
            <a:off x="4267080" y="4267080"/>
            <a:ext cx="2818800" cy="912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Results from your all the calculations are saved in your 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 rot="20095200">
            <a:off x="761040" y="4343400"/>
            <a:ext cx="3276000" cy="380160"/>
          </a:xfrm>
          <a:prstGeom prst="rect">
            <a:avLst/>
          </a:prstGeom>
          <a:gradFill>
            <a:gsLst>
              <a:gs pos="0">
                <a:srgbClr val="3e7fcc"/>
              </a:gs>
              <a:gs pos="100000">
                <a:srgbClr val="a4c1ff"/>
              </a:gs>
            </a:gsLst>
            <a:lin ang="17706000"/>
          </a:gradFill>
          <a:ln w="9360">
            <a:solidFill>
              <a:srgbClr val="4a7ebb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3" name="CustomShape 8"/>
          <p:cNvSpPr/>
          <p:nvPr/>
        </p:nvSpPr>
        <p:spPr>
          <a:xfrm rot="20039400">
            <a:off x="1141560" y="4343040"/>
            <a:ext cx="2818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 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9"/>
          <p:cNvSpPr/>
          <p:nvPr/>
        </p:nvSpPr>
        <p:spPr>
          <a:xfrm flipV="1">
            <a:off x="2590920" y="4418280"/>
            <a:ext cx="1523160" cy="837360"/>
          </a:xfrm>
          <a:prstGeom prst="curved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round/>
            <a:tailEnd len="med" type="arrow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5" name="CustomShape 10"/>
          <p:cNvSpPr/>
          <p:nvPr/>
        </p:nvSpPr>
        <p:spPr>
          <a:xfrm>
            <a:off x="838080" y="457200"/>
            <a:ext cx="746676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When you assign your calculations into an object, you actually have to open the object to see what is inside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1"/>
          <p:cNvSpPr/>
          <p:nvPr/>
        </p:nvSpPr>
        <p:spPr>
          <a:xfrm>
            <a:off x="4267080" y="2819520"/>
            <a:ext cx="3276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Step one: Put in 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example1&lt;-1+3+4*10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2"/>
          <p:cNvSpPr/>
          <p:nvPr/>
        </p:nvSpPr>
        <p:spPr>
          <a:xfrm>
            <a:off x="4572000" y="5334120"/>
            <a:ext cx="380916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Step two - open the object: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r>
              <a:rPr b="0" lang="en-CA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example1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Your turn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7200" y="1447920"/>
            <a:ext cx="8228880" cy="46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the following two objects: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object1&lt;-1+4+5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object2&lt;-5*2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Print out what is inside these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456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add the two objects together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1+object2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240"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save things in objects so that we can access them in subsequent calculations (e.g. object1 +object2)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3" descr=""/>
          <p:cNvPicPr/>
          <p:nvPr/>
        </p:nvPicPr>
        <p:blipFill>
          <a:blip r:embed="rId1"/>
          <a:stretch/>
        </p:blipFill>
        <p:spPr>
          <a:xfrm>
            <a:off x="558720" y="0"/>
            <a:ext cx="8012520" cy="685728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731880"/>
            <a:ext cx="8228880" cy="57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see all the objects in your workspace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ls()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objects()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remove an object rm()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rm(“object1”)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General Programming Tips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a new folder for each project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Annotate your script – using the “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 symbol allows you to write notes within a script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explicit names when saving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systematic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Before we begin..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of sticky notes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 question is a stupid question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 Math Functions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&lt;- 10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log(x)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log base 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log10(x)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log base 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exp(x)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e raised to 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abs(-x)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absolute value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sqrt(x)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square root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Logical Tests – Good for Sorting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i.e – </a:t>
            </a:r>
            <a:r>
              <a:rPr b="0" i="1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this true?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(Valuable for filtering– e.g. </a:t>
            </a:r>
            <a:r>
              <a:rPr b="0" i="1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this is true then…..)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X&lt;-2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Y&lt;-3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==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Test for equivalence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!=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Test for non-equivalence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&gt;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Greater than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Less than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&gt;=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Greater than or equal to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&lt;= Y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Less than or equal to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Trig Functions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seq(from =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=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by =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0.1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 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cosine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tangent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asin(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arc-sine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acos(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arc-cosine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arc-tangent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         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3.14159……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49360" y="-15228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80880" y="1066680"/>
            <a:ext cx="8762400" cy="58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Make three objects named X, Y and Z.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X, put the product of 5 and 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Y, put the sum of 5 and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Z, put the difference between 30 and 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 all the objects that are now stored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to see if Z and X are equivalent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they are, remove one of them from the R workspace and 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 all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wanted your deleted object back, what could you do?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 Answers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Objects X, Y, Z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X&lt;-5*4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Y&lt;-5*5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Z&lt;-30-10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 all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ls()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Test equivalence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Z==X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Remove Z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rm(Z)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 Stats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533520" y="1523880"/>
            <a:ext cx="8041680" cy="43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&lt;- 1:100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average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median(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median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variance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sd(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standard deviation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quantile(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main quantiles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maximum value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min(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minimum value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summary statistics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60480" y="-194040"/>
            <a:ext cx="950832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Things that make R powerful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80880" y="1143000"/>
            <a:ext cx="8686080" cy="47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Packages: Pre-written code used to solve specific problems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Pre-installed packages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library(“package name”)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ex/MASS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User-installed packages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install.packages(“”)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ex/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install.packages(“RMark”)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5200"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Packages are only </a:t>
            </a:r>
            <a:r>
              <a:rPr b="0" lang="en-CA" sz="2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installed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once and saved to the library. Packages must be </a:t>
            </a:r>
            <a:r>
              <a:rPr b="0" lang="en-CA" sz="2800" spc="-1" strike="noStrike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loaded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during each R session.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49360" y="-2286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 Functions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has extensive documentation for every function and package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help(package=“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of package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view help for function 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ff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plot # same as help(plot)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Google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80880" y="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 File Format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33520" y="118908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{} 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(package where it exists)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Description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What the command does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Usage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how to type the command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Default arguments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(….)  -  what happens with no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specifications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Arguments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different options for customizing the command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Value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what will be returned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80880" y="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 File Format (cont..)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57200" y="11127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See also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similar commands of interest, or other functions used in the background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Details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– specific considerations in the command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References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Quick Intro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Background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software – Excel, MATLAB, etc.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Experience with R/RStudio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Expectation from workshop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a help file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this command into the R console: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help(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4" descr=""/>
          <p:cNvPicPr/>
          <p:nvPr/>
        </p:nvPicPr>
        <p:blipFill>
          <a:blip r:embed="rId1"/>
          <a:srcRect l="18093" t="22953" r="14540" b="6467"/>
          <a:stretch/>
        </p:blipFill>
        <p:spPr>
          <a:xfrm>
            <a:off x="152280" y="1186920"/>
            <a:ext cx="8838360" cy="520596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  <p:sp>
        <p:nvSpPr>
          <p:cNvPr id="207" name="CustomShape 1"/>
          <p:cNvSpPr/>
          <p:nvPr/>
        </p:nvSpPr>
        <p:spPr>
          <a:xfrm flipH="1">
            <a:off x="836640" y="457200"/>
            <a:ext cx="913680" cy="60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2057400" y="304920"/>
            <a:ext cx="2666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Package where the function lives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 flipH="1">
            <a:off x="1843200" y="3581280"/>
            <a:ext cx="1355040" cy="41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4"/>
          <p:cNvSpPr/>
          <p:nvPr/>
        </p:nvSpPr>
        <p:spPr>
          <a:xfrm>
            <a:off x="3390840" y="3143880"/>
            <a:ext cx="2666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Inputs and options to customize the function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 flipH="1">
            <a:off x="1989000" y="2803680"/>
            <a:ext cx="1355040" cy="41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"/>
          <p:cNvSpPr/>
          <p:nvPr/>
        </p:nvSpPr>
        <p:spPr>
          <a:xfrm>
            <a:off x="3648240" y="2433960"/>
            <a:ext cx="4501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Defaults if  you neglect to make different specifications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 flipH="1">
            <a:off x="1073160" y="5404680"/>
            <a:ext cx="144720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8"/>
          <p:cNvSpPr/>
          <p:nvPr/>
        </p:nvSpPr>
        <p:spPr>
          <a:xfrm>
            <a:off x="2712960" y="5290200"/>
            <a:ext cx="450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Output from the command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 flipH="1">
            <a:off x="959040" y="1905120"/>
            <a:ext cx="1512000" cy="73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0"/>
          <p:cNvSpPr/>
          <p:nvPr/>
        </p:nvSpPr>
        <p:spPr>
          <a:xfrm>
            <a:off x="2473200" y="1720440"/>
            <a:ext cx="450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to write the command in 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33520" y="2286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Warnings versus Errors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Warning: Something unusual happened, but the code still ran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x&lt;-c(1,2,-2,4,5)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sqrt(x)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Error: The function could not be completed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rnorm(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rnorm(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x, y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33520" y="24382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 Module One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Questions?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33520" y="24382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 Minute Stretch!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1066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 2: Data Structure &amp; Organization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49360" y="-763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Structures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7200" y="1295280"/>
            <a:ext cx="8533800" cy="55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is stored as a </a:t>
            </a:r>
            <a:r>
              <a:rPr b="0" i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Structure,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which limits the types of data that it can store (e.g. numeric vs. character vs. both), as well as the operations that can be performed.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Structures include: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frames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Arrays (not covered)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Defining the wrong kind of data structure is the most common error for beginners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Programming is a Visual Exercise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143000" y="1219320"/>
            <a:ext cx="723816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All data can be referenced by it’s position within data structures, which is often indexing, subseting, loops, functions, and other advanced programming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If forget all the directions, you will never be able to find it.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152280" y="3733920"/>
            <a:ext cx="5028480" cy="2501280"/>
          </a:xfrm>
          <a:prstGeom prst="rect">
            <a:avLst/>
          </a:prstGeom>
          <a:ln>
            <a:noFill/>
          </a:ln>
        </p:spPr>
      </p:pic>
      <p:pic>
        <p:nvPicPr>
          <p:cNvPr id="227" name="Picture 5" descr=""/>
          <p:cNvPicPr/>
          <p:nvPr/>
        </p:nvPicPr>
        <p:blipFill>
          <a:blip r:embed="rId2"/>
          <a:stretch/>
        </p:blipFill>
        <p:spPr>
          <a:xfrm>
            <a:off x="5410080" y="3886200"/>
            <a:ext cx="3504600" cy="233604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0" y="6400800"/>
            <a:ext cx="9143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Getting to Canada requires 2 directions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CA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Getting to a building only requires 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3" descr=""/>
          <p:cNvPicPr/>
          <p:nvPr/>
        </p:nvPicPr>
        <p:blipFill>
          <a:blip r:embed="rId1"/>
          <a:stretch/>
        </p:blipFill>
        <p:spPr>
          <a:xfrm>
            <a:off x="1104840" y="0"/>
            <a:ext cx="6911280" cy="685728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28600" y="1295280"/>
            <a:ext cx="8609760" cy="43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Vectors: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dimension, all entries must be same class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Matrix: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dimensions, all entries must be same class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frames: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Two dimensions, entries can be mixed in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among columns but not rows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List: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mixed dimensions saved within  components of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varied data types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49360" y="-763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CA" sz="4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Data Structures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380880" y="1143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Module 1: Intro to programming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&amp; the R environment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49360" y="-414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Classes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549360" y="1143000"/>
            <a:ext cx="8041680" cy="43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</a:t>
            </a: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of data is the kind of information it contains and tells R what kind of functions can be performed on it.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c(1, 2, 3, 4, 5)  # numeric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c("A", "B", "C", "D") #character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c(TRUE, FALSE, FALSE, TRUE) #logical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y) #character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(u) #logical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49360" y="-2286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“is” function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Example: Is x being treated as numeric, character, or factor data?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is.numeric(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is.character(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is.factor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99072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"/>
          <p:cNvSpPr/>
          <p:nvPr/>
        </p:nvSpPr>
        <p:spPr>
          <a:xfrm>
            <a:off x="457200" y="304920"/>
            <a:ext cx="8228880" cy="609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can change the class temporarily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X&lt;-10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X+1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as.character 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x is still numeric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X+1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 change it’s class permanently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=as.character(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is no longer numeric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X+1 #no longer woks because X is a character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4" descr=""/>
          <p:cNvPicPr/>
          <p:nvPr/>
        </p:nvPicPr>
        <p:blipFill>
          <a:blip r:embed="rId1"/>
          <a:srcRect l="0" t="42126" r="37300" b="15743"/>
          <a:stretch/>
        </p:blipFill>
        <p:spPr>
          <a:xfrm>
            <a:off x="352440" y="1261800"/>
            <a:ext cx="8157600" cy="308088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  <p:sp>
        <p:nvSpPr>
          <p:cNvPr id="239" name="CustomShape 1"/>
          <p:cNvSpPr/>
          <p:nvPr/>
        </p:nvSpPr>
        <p:spPr>
          <a:xfrm flipH="1">
            <a:off x="1827360" y="2971800"/>
            <a:ext cx="4342680" cy="76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6172200" y="2362320"/>
            <a:ext cx="2437560" cy="130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Note this is still an error because of the permanent reassignment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Vectors displayed as characters that correspond to numbers (sorts in alphabetical order)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(e.g. female=1, male=2)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Typically things we create as category names or groupings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(e.g. nested plot experimental designs, patient gender, patient risk category, province, etc.)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Each group is a factor “level”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3" descr=""/>
          <p:cNvPicPr/>
          <p:nvPr/>
        </p:nvPicPr>
        <p:blipFill>
          <a:blip r:embed="rId1"/>
          <a:stretch/>
        </p:blipFill>
        <p:spPr>
          <a:xfrm>
            <a:off x="457200" y="152280"/>
            <a:ext cx="7784280" cy="596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57200" y="13716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Converting between factors and numeric values can potentially lead to mistakes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Once numeric values are converted to factors, they are associated with consecutive numbers based on an ascending order of rank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Converting back to numeric values gives the rank, not the original number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3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559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Vectors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vector is a </a:t>
            </a:r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 dimensional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ordered collection of numbers, strings, etc.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1, 2, 3, 4, 5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A, B, C, D, E, F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TRUE, FALSE, FALSE, TRUE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blue, red, purple, orange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49360" y="-2286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Vectors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295280"/>
            <a:ext cx="8228880" cy="48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c(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1, 2, 3, 4, 5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concatenate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&lt;-c(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"A", "B", "C", "D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c(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TRUE, FALSE, FALSE, TRUE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z1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seq(from =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=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5, 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=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z2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</a:t>
            </a:r>
            <a:r>
              <a:rPr b="0" lang="en-CA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would you see if z1 and z2 differ?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it!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can R help you with?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457200" y="1393560"/>
            <a:ext cx="8228880" cy="53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Cleaning the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Filtering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Handling Null or NAs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Mathematical calculations – log , sq. root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String operations – concatenation, regex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Statistical analyses – t tests, ANOVAs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Visual representation of data – histogram, bar plot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CA" sz="2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list goes on..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1447920"/>
            <a:ext cx="8838360" cy="472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&lt;-c(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1,2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is the command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r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rep(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 =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from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r2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&lt;-rep(“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”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times=</a:t>
            </a:r>
            <a:r>
              <a:rPr b="0" lang="en-CA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r>
              <a:rPr b="0" lang="en-CA" sz="4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85800" y="380880"/>
            <a:ext cx="7619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04920" y="838080"/>
            <a:ext cx="883836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y&lt;-c(1,2)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command 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&lt;- rep(y, times = 10)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Repeats the </a:t>
            </a: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 y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times.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command: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r2&lt;-rep(“y”, times=10)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Repeats </a:t>
            </a: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letter y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 times.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85800" y="380880"/>
            <a:ext cx="7619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Concept Check Answers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57200" y="13413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indexes positional information about data in square brackets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# “the second entry in  vector x”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operates on and constructs data through parentheses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 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685800" y="380880"/>
            <a:ext cx="7619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Brackets and Parentheses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1219320"/>
            <a:ext cx="8533800" cy="55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when you extract a certain portion (subset)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of the data structure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# the third entry in 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# the 5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through the 8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entry in x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#all values where x is greater than 18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[c(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2,5,8)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take out the 2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nd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5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8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value in 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you guess what this statement means?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x[x !=18]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would you save these entries for later use?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8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549360" y="-3049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Data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49360" y="-3049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457200" y="1219320"/>
            <a:ext cx="8533800" cy="55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is when you extract a certain portion (subset) of the data structure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15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# the third entry in 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# the 5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through the 8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entry in x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#all values where x is greater than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[c(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2,5,8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take out the 2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nd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5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and 8</a:t>
            </a:r>
            <a:r>
              <a:rPr b="0" lang="en-CA" sz="26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value in 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you guess what this statement means?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CA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1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1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!=</a:t>
            </a:r>
            <a:r>
              <a:rPr b="1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18</a:t>
            </a:r>
            <a:r>
              <a:rPr b="1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would you save these entries for later use?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49360" y="-3049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57200" y="1219320"/>
            <a:ext cx="8533800" cy="55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that X&lt;-c(2,4,3,2,6,8,10); What’s difference between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and   X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==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4572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Commands are done on the entire vector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533520" y="18288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rep(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times =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rep(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times =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x 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y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z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&lt;- 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z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z</a:t>
            </a:r>
            <a:r>
              <a:rPr b="0" lang="en-CA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</a:t>
            </a:r>
            <a:r>
              <a:rPr b="0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Save a sequence of numbers from 1 to 10 by 0.1 and assign it to the variable z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class of z?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mean of z?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87th number in the sequence?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are all the entries greater than 5?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Matrices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matrix is a two dimensional data structure composed of I rows and j columns: [i,j]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entry in a matrix is defined by the row </a:t>
            </a:r>
            <a:r>
              <a:rPr b="0" i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Ex/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the entry in X that is in the first row, second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data must be in the same class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533520" y="-2484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Matrix Transpose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7200" y="1219320"/>
            <a:ext cx="8533800" cy="47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get the transpose of a matrix: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“matrix name”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1" name="Table 3"/>
          <p:cNvGraphicFramePr/>
          <p:nvPr/>
        </p:nvGraphicFramePr>
        <p:xfrm>
          <a:off x="380880" y="2666880"/>
          <a:ext cx="7466760" cy="2225880"/>
        </p:xfrm>
        <a:graphic>
          <a:graphicData uri="http://schemas.openxmlformats.org/drawingml/2006/table">
            <a:tbl>
              <a:tblPr/>
              <a:tblGrid>
                <a:gridCol w="3733560"/>
                <a:gridCol w="3733560"/>
              </a:tblGrid>
              <a:tr h="2226240">
                <a:tc>
                  <a:txBody>
                    <a:bodyPr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&gt; </a:t>
                      </a:r>
                      <a:r>
                        <a:rPr b="0" lang="en-CA" sz="24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mat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</a:t>
                      </a: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1  2  3  4  5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 1  6 11 16 21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B 2  7 12 17 22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 3  8 13 18 23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 4  9 14 19 24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E 5 10 15 20 25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&gt;</a:t>
                      </a:r>
                      <a:r>
                        <a:rPr b="0" lang="en-CA" sz="24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t(mat)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 </a:t>
                      </a: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     B   C   D  E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1   1   2   3   4   5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2   6   7   8   9 10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3 11 12 13 14 15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4 16 17 18 19 20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CA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5 21 22 23 24 25</a:t>
                      </a:r>
                      <a:endParaRPr b="0" lang="en-CA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use R over Excel?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Faster computations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Easy project organization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Better graphics (easily customizable too)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Advanced statistic capabilities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632523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6325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Automation + Reproducibility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3" descr=""/>
          <p:cNvPicPr/>
          <p:nvPr/>
        </p:nvPicPr>
        <p:blipFill>
          <a:blip r:embed="rId1"/>
          <a:stretch/>
        </p:blipFill>
        <p:spPr>
          <a:xfrm>
            <a:off x="1206360" y="0"/>
            <a:ext cx="6707880" cy="68572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a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1"/>
          <a:srcRect l="19714" t="34739" r="30452" b="20551"/>
          <a:stretch/>
        </p:blipFill>
        <p:spPr>
          <a:xfrm>
            <a:off x="1523880" y="2209680"/>
            <a:ext cx="6483240" cy="326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57200" y="1600200"/>
            <a:ext cx="83811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Let “mat” be the name of our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]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 first row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 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second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4th row and 3rd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# all values greater than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Note this is much different than mat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5, which is a logical True/False test to find values greater than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49360" y="-22860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a Matrix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rcRect l="0" t="16919" r="22528" b="10994"/>
          <a:stretch/>
        </p:blipFill>
        <p:spPr>
          <a:xfrm>
            <a:off x="228600" y="1143000"/>
            <a:ext cx="8584200" cy="4808520"/>
          </a:xfrm>
          <a:prstGeom prst="rect">
            <a:avLst/>
          </a:prstGeom>
          <a:ln w="28440">
            <a:solidFill>
              <a:srgbClr val="000000"/>
            </a:solidFill>
            <a:miter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Matrices do algebra similar to vectors – try it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mat1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matrix(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nrow=5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ncol=5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mat2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matrix(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nrow=5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ncol=5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mat1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mat1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mat2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mat1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^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-63360" y="380880"/>
            <a:ext cx="92066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do operations, matrices must have the same dimensions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2209680"/>
            <a:ext cx="822888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mat1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matrix(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nrow=5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ncol=4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mat2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matrix(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nrow=10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ncol=2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&gt;mat1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mat2 # This will be an error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Frames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frame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similar to a matrix, but each column can be a different class (e.g., character, numeric, logical).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" descr=""/>
          <p:cNvPicPr/>
          <p:nvPr/>
        </p:nvPicPr>
        <p:blipFill>
          <a:blip r:embed="rId1"/>
          <a:srcRect l="22453" t="28287" r="40310" b="27397"/>
          <a:stretch/>
        </p:blipFill>
        <p:spPr>
          <a:xfrm>
            <a:off x="1828800" y="3387600"/>
            <a:ext cx="4844520" cy="324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a Data Frame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 number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weight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c(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1.2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2.0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1.1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1.9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2.9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length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c(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29, 26, 24, 30)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sex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c("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dat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data.frame(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weight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length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sex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49360" y="-3049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a Data Frame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Picture 2" descr=""/>
          <p:cNvPicPr/>
          <p:nvPr/>
        </p:nvPicPr>
        <p:blipFill>
          <a:blip r:embed="rId1"/>
          <a:srcRect l="0" t="38150" r="42593" b="10226"/>
          <a:stretch/>
        </p:blipFill>
        <p:spPr>
          <a:xfrm>
            <a:off x="1066680" y="1371600"/>
            <a:ext cx="7468920" cy="377568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49360" y="107640"/>
            <a:ext cx="8041680" cy="95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a matrix this would look like: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600200"/>
            <a:ext cx="822888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numbers are in quotes to represent characters – these numbers cannot do math operations.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 frames allow us to have mixed data types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2" descr=""/>
          <p:cNvPicPr/>
          <p:nvPr/>
        </p:nvPicPr>
        <p:blipFill>
          <a:blip r:embed="rId1"/>
          <a:srcRect l="0" t="57958" r="62733" b="8844"/>
          <a:stretch/>
        </p:blipFill>
        <p:spPr>
          <a:xfrm>
            <a:off x="1676520" y="1523880"/>
            <a:ext cx="5172480" cy="259020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Why R?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57200" y="1234440"/>
            <a:ext cx="8228880" cy="48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provides a way to do quantitative analysis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Computationally advantageous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Ability to handle and sort large data sets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Flexibility in statistical analysis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 visualization and graphics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5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source (i.e. continually updated and free)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Subsetting Data Frames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use positional information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dataframe[i,j]</a:t>
            </a:r>
            <a:r>
              <a:rPr b="0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or variable names </a:t>
            </a:r>
            <a:r>
              <a:rPr b="0" lang="en-CA" sz="3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dataframe$variable name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1"/>
          <a:srcRect l="18621" t="39936" r="32096" b="12500"/>
          <a:stretch/>
        </p:blipFill>
        <p:spPr>
          <a:xfrm>
            <a:off x="1676520" y="3411000"/>
            <a:ext cx="5180760" cy="281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0" y="4572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 has some predefined data sets - lets load one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see the variables in iris, we can look at the names associated with each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names(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33520" y="-763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these.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you figure out what they’re doing?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457200" y="1523880"/>
            <a:ext cx="868608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 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==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virginica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iris$Sepal.Length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5,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subset(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iris, Sepal.Length &lt; 5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iris$Species == "virginica" &amp; iris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Sepal.Length &lt;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iris[iris$Species=="virginica"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iris$Species=="setosa",]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33520" y="-76320"/>
            <a:ext cx="8041680" cy="13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Try these.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CA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you figure out what they’re doing?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57200" y="1523880"/>
            <a:ext cx="8686080" cy="533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]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row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 ,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First and second column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column named “Species”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== "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virginica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]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 virginica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iris$Sepal.Length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5,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flowers with sepal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than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subset(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iris, Sepal.Length &lt; 5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flowers with sepal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than 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iris$Species == "virginica" &amp; 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Sepal.Length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]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: subset virginica flowers with sepal length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less than 6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&gt; iris[iris$Species=="virginica"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|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iris$Species=="setosa",] 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558ed5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 species with names virginica or setosa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 can “attach” the variable names of the object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Sepal.Length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You get an error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attach(iris)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we do not need to specify the data frame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Sepal.Length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CAUTION: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Masking can occur when attaching names to data frames. R redefines variables and will overide objects with the same name.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Subset the 17th row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mean of Petal.Length of all species?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median of Petal.Length for the setosa Species?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wrong with this command (try it and read the error message):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== "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virginica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Concept Check Answers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iris[17,]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mean(iris$ Petal.Length)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Setosa&lt;-iris[iris$Species==“setosa”,]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median(Setosa$ Petal.Length)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wrong with this command (try it and read the error message):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[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iris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$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Species 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== "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virginica</a:t>
            </a:r>
            <a:r>
              <a:rPr b="0" lang="en-CA" sz="2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"] 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#missing comma after 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CA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virginica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</a:t>
            </a:r>
            <a:r>
              <a:rPr b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</a:t>
            </a:r>
            <a:r>
              <a:rPr b="0" i="1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 an arbitrary collection of R objects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Different objects within a list are known as components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Lists can have components made up of vectors, matrices, arrays, dataframes, and other lists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CA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Creating a list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matrix(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5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c("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", "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Calibri"/>
              <a:buChar char="&gt;"/>
            </a:pP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lst 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&lt;- list(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mat=mat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number=number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</a:t>
            </a:r>
            <a:r>
              <a:rPr b="0" lang="en-CA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sex=sex</a:t>
            </a:r>
            <a:r>
              <a:rPr b="0" lang="en-CA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CA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Name of component”=“what component is filled with”</a:t>
            </a: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CA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2" descr=""/>
          <p:cNvPicPr/>
          <p:nvPr/>
        </p:nvPicPr>
        <p:blipFill>
          <a:blip r:embed="rId1"/>
          <a:srcRect l="0" t="13474" r="47704" b="9739"/>
          <a:stretch/>
        </p:blipFill>
        <p:spPr>
          <a:xfrm>
            <a:off x="1505160" y="533520"/>
            <a:ext cx="6019200" cy="4968360"/>
          </a:xfrm>
          <a:prstGeom prst="rect">
            <a:avLst/>
          </a:prstGeom>
          <a:ln w="76320">
            <a:solidFill>
              <a:srgbClr val="292929"/>
            </a:solidFill>
            <a:miter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45958</TotalTime>
  <Application>LibreOffice/5.1.6.2$Linux_X86_64 LibreOffice_project/10m0$Build-2</Application>
  <Company>Toshiba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2013-09-09T23:39:45Z</dcterms:created>
  <dc:creator>Michelle Jones</dc:creator>
  <dc:description/>
  <dc:language>en-CA</dc:language>
  <cp:lastModifiedBy/>
  <dcterms:modified xsi:type="dcterms:W3CDTF">2019-10-03T13:38:40Z</dcterms:modified>
  <cp:revision>524</cp:revision>
  <dc:subject/>
  <dc:title>Intro to 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Toshiba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175</vt:i4>
  </property>
</Properties>
</file>